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02" r:id="rId3"/>
    <p:sldId id="313" r:id="rId4"/>
    <p:sldId id="303" r:id="rId5"/>
    <p:sldId id="2147373873" r:id="rId6"/>
    <p:sldId id="2147373874" r:id="rId7"/>
    <p:sldId id="319" r:id="rId8"/>
    <p:sldId id="275" r:id="rId9"/>
    <p:sldId id="2147373867" r:id="rId10"/>
    <p:sldId id="2147373875" r:id="rId11"/>
    <p:sldId id="2147373866" r:id="rId12"/>
    <p:sldId id="2147373871" r:id="rId13"/>
    <p:sldId id="2147373870" r:id="rId14"/>
    <p:sldId id="317" r:id="rId15"/>
    <p:sldId id="2147373872" r:id="rId16"/>
  </p:sldIdLst>
  <p:sldSz cx="12192000" cy="6858000"/>
  <p:notesSz cx="7102475" cy="11217275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53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3447" autoAdjust="0"/>
  </p:normalViewPr>
  <p:slideViewPr>
    <p:cSldViewPr snapToGrid="0">
      <p:cViewPr varScale="1">
        <p:scale>
          <a:sx n="60" d="100"/>
          <a:sy n="60" d="100"/>
        </p:scale>
        <p:origin x="56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353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60864"/>
          </a:xfrm>
          <a:prstGeom prst="rect">
            <a:avLst/>
          </a:prstGeom>
        </p:spPr>
        <p:txBody>
          <a:bodyPr vert="horz" lIns="104681" tIns="52340" rIns="104681" bIns="52340" rtlCol="0"/>
          <a:lstStyle>
            <a:lvl1pPr algn="l">
              <a:defRPr sz="14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60864"/>
          </a:xfrm>
          <a:prstGeom prst="rect">
            <a:avLst/>
          </a:prstGeom>
        </p:spPr>
        <p:txBody>
          <a:bodyPr vert="horz" lIns="104681" tIns="52340" rIns="104681" bIns="52340" rtlCol="0"/>
          <a:lstStyle>
            <a:lvl1pPr algn="r">
              <a:defRPr sz="1400"/>
            </a:lvl1pPr>
          </a:lstStyle>
          <a:p>
            <a:fld id="{D4CA2C9D-1BD4-43B8-9937-67BEB30F9BA5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87325" y="841375"/>
            <a:ext cx="7477125" cy="4206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4681" tIns="52340" rIns="104681" bIns="5234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5328205"/>
            <a:ext cx="5681980" cy="5047774"/>
          </a:xfrm>
          <a:prstGeom prst="rect">
            <a:avLst/>
          </a:prstGeom>
        </p:spPr>
        <p:txBody>
          <a:bodyPr vert="horz" lIns="104681" tIns="52340" rIns="104681" bIns="523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654464"/>
            <a:ext cx="3077739" cy="560864"/>
          </a:xfrm>
          <a:prstGeom prst="rect">
            <a:avLst/>
          </a:prstGeom>
        </p:spPr>
        <p:txBody>
          <a:bodyPr vert="horz" lIns="104681" tIns="52340" rIns="104681" bIns="52340" rtlCol="0" anchor="b"/>
          <a:lstStyle>
            <a:lvl1pPr algn="l">
              <a:defRPr sz="14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10654464"/>
            <a:ext cx="3077739" cy="560864"/>
          </a:xfrm>
          <a:prstGeom prst="rect">
            <a:avLst/>
          </a:prstGeom>
        </p:spPr>
        <p:txBody>
          <a:bodyPr vert="horz" lIns="104681" tIns="52340" rIns="104681" bIns="52340" rtlCol="0" anchor="b"/>
          <a:lstStyle>
            <a:lvl1pPr algn="r">
              <a:defRPr sz="1400"/>
            </a:lvl1pPr>
          </a:lstStyle>
          <a:p>
            <a:fld id="{644B529C-4DCB-46D3-8CA6-9251357572B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224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1157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92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936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6567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60819-EAE0-4D17-4A66-436782374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D3B719-A0C0-FE9D-198D-7E09314FB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E80B2-7BB6-EFD7-5954-52B7FA64D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DB700-4BEA-E2C1-B879-51C5F2525A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03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4FFCB-1BB5-E744-A811-EF4D73A85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3FFEC-6961-0BBA-FC2E-198EFA651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DA2C6-5296-80D0-B924-973195412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225D0-DB8B-163D-2FA4-F3715D33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7598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124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2871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455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B529C-4DCB-46D3-8CA6-9251357572B9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0315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903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613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38225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6572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495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976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249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8444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7204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313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194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240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122B-5EE8-42C5-A18C-F38555EEED0B}" type="datetimeFigureOut">
              <a:rPr lang="id-ID" smtClean="0"/>
              <a:t>25/09/2025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44089-E005-4972-A572-3760FE593AF1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654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43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17E597-C5CE-51EF-A04D-D1D31412E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89" r="27239" b="6335"/>
          <a:stretch>
            <a:fillRect/>
          </a:stretch>
        </p:blipFill>
        <p:spPr>
          <a:xfrm>
            <a:off x="4567176" y="1"/>
            <a:ext cx="7624823" cy="66731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D94B3C-9FEE-3B0E-6210-C026C0145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92679"/>
            <a:ext cx="12192000" cy="1395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375" y="2916696"/>
            <a:ext cx="735957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Pengembangan Bawang Merah </a:t>
            </a:r>
          </a:p>
          <a:p>
            <a:r>
              <a:rPr lang="en-US" sz="3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Asal </a:t>
            </a:r>
            <a:r>
              <a:rPr lang="en-US" sz="3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Biji</a:t>
            </a:r>
            <a:r>
              <a:rPr lang="en-US" sz="3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/ TSS (True Seed of Shallot)</a:t>
            </a:r>
          </a:p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Provinsi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Jawa Tengah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545" y="571694"/>
            <a:ext cx="879993" cy="986366"/>
          </a:xfrm>
          <a:prstGeom prst="rect">
            <a:avLst/>
          </a:prstGeom>
        </p:spPr>
      </p:pic>
      <p:sp>
        <p:nvSpPr>
          <p:cNvPr id="14" name="AutoShape 2" descr="Manfaat Serai untuk Kesehatan dan Cara Pengolahannya – Masjid Nasional Al  Akbar Suraba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" name="AutoShape 4" descr="DAUN SERAI /SERE | Shopee Indonesia"/>
          <p:cNvSpPr>
            <a:spLocks noChangeAspect="1" noChangeArrowheads="1"/>
          </p:cNvSpPr>
          <p:nvPr/>
        </p:nvSpPr>
        <p:spPr bwMode="auto">
          <a:xfrm>
            <a:off x="7211236" y="1386942"/>
            <a:ext cx="2816225" cy="28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E79DCE-E04E-22F9-0318-180F208E5F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64" t="19001" r="10080"/>
          <a:stretch>
            <a:fillRect/>
          </a:stretch>
        </p:blipFill>
        <p:spPr>
          <a:xfrm>
            <a:off x="7971997" y="5721658"/>
            <a:ext cx="2055464" cy="500417"/>
          </a:xfrm>
          <a:prstGeom prst="rect">
            <a:avLst/>
          </a:prstGeom>
        </p:spPr>
      </p:pic>
      <p:pic>
        <p:nvPicPr>
          <p:cNvPr id="1026" name="Picture 2" descr="LaKon - Ngopeni Nglakoni">
            <a:extLst>
              <a:ext uri="{FF2B5EF4-FFF2-40B4-BE49-F238E27FC236}">
                <a16:creationId xmlns:a16="http://schemas.microsoft.com/office/drawing/2014/main" id="{FE744546-7C94-1019-77AD-EB57BEE6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995" y="571694"/>
            <a:ext cx="2617603" cy="13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809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938F-9808-0026-F914-C151CEC21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0F0664-7238-95F2-A99F-1753351EDB0A}"/>
              </a:ext>
            </a:extLst>
          </p:cNvPr>
          <p:cNvSpPr/>
          <p:nvPr/>
        </p:nvSpPr>
        <p:spPr>
          <a:xfrm>
            <a:off x="0" y="-1"/>
            <a:ext cx="12192000" cy="9536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A6A50-897A-3ADE-4D54-CDEB11F5F7A0}"/>
              </a:ext>
            </a:extLst>
          </p:cNvPr>
          <p:cNvSpPr txBox="1"/>
          <p:nvPr/>
        </p:nvSpPr>
        <p:spPr>
          <a:xfrm>
            <a:off x="464147" y="185103"/>
            <a:ext cx="1062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PROFIL BUDIDAYA TSS JAWA TENGAH (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Kab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.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Cilacap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)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B7EF2-FF20-7E0B-BE25-EF303BB6E7DA}"/>
              </a:ext>
            </a:extLst>
          </p:cNvPr>
          <p:cNvSpPr txBox="1"/>
          <p:nvPr/>
        </p:nvSpPr>
        <p:spPr>
          <a:xfrm>
            <a:off x="607002" y="1138754"/>
            <a:ext cx="10629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Penyiapan</a:t>
            </a:r>
            <a:r>
              <a:rPr lang="en-US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Benih</a:t>
            </a:r>
            <a:r>
              <a:rPr lang="en-US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dan Rumah </a:t>
            </a: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Semai</a:t>
            </a:r>
            <a:endParaRPr kumimoji="0" lang="en-US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980513-63EE-933C-CF22-F267788CE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87" y="1587546"/>
            <a:ext cx="4435198" cy="15776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794621-5919-96AB-DA66-5C1A513D21E8}"/>
              </a:ext>
            </a:extLst>
          </p:cNvPr>
          <p:cNvSpPr txBox="1"/>
          <p:nvPr/>
        </p:nvSpPr>
        <p:spPr>
          <a:xfrm>
            <a:off x="5422327" y="1138754"/>
            <a:ext cx="567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Penyemaian</a:t>
            </a:r>
            <a:r>
              <a:rPr lang="en-US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dan </a:t>
            </a: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Perawatan</a:t>
            </a:r>
            <a:r>
              <a:rPr lang="en-US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Benih</a:t>
            </a:r>
            <a:endParaRPr kumimoji="0" lang="en-US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9C4B8A-87F7-4AB2-3790-BBDEC2DE0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76" y="1587546"/>
            <a:ext cx="4558689" cy="16031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2A6EC2-3100-6F43-4460-BFAF63772C30}"/>
              </a:ext>
            </a:extLst>
          </p:cNvPr>
          <p:cNvSpPr txBox="1"/>
          <p:nvPr/>
        </p:nvSpPr>
        <p:spPr>
          <a:xfrm>
            <a:off x="607003" y="3429000"/>
            <a:ext cx="4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Penanaman</a:t>
            </a:r>
            <a:r>
              <a:rPr lang="en-US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&amp; </a:t>
            </a: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Pemeliharaan</a:t>
            </a:r>
            <a:endParaRPr kumimoji="0" lang="en-US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" name="Content Placeholder 3" descr="IMG-20240618-WA0008">
            <a:extLst>
              <a:ext uri="{FF2B5EF4-FFF2-40B4-BE49-F238E27FC236}">
                <a16:creationId xmlns:a16="http://schemas.microsoft.com/office/drawing/2014/main" id="{CE3B116E-CF80-101E-C493-EFACD221BC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944"/>
          <a:stretch>
            <a:fillRect/>
          </a:stretch>
        </p:blipFill>
        <p:spPr>
          <a:xfrm>
            <a:off x="693559" y="3870154"/>
            <a:ext cx="2698227" cy="2509758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E53E68A9-D928-14D3-3145-E8D0F35AF7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225" t="20724" r="24662"/>
          <a:stretch>
            <a:fillRect/>
          </a:stretch>
        </p:blipFill>
        <p:spPr>
          <a:xfrm>
            <a:off x="3391786" y="3870154"/>
            <a:ext cx="2030541" cy="25097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8C7182-E17B-334E-2743-D4E62DD7C942}"/>
              </a:ext>
            </a:extLst>
          </p:cNvPr>
          <p:cNvSpPr txBox="1"/>
          <p:nvPr/>
        </p:nvSpPr>
        <p:spPr>
          <a:xfrm>
            <a:off x="5520976" y="3429000"/>
            <a:ext cx="465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Pemanenan</a:t>
            </a:r>
            <a:endParaRPr kumimoji="0" lang="en-US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F0C28F-98ED-AA7E-25D0-B459637B0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286" y="3917450"/>
            <a:ext cx="3562368" cy="24151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B0B7AF-690E-C48C-F3B0-A623E68DF5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809" y="6139668"/>
            <a:ext cx="1215038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Gear Icon And Symbol Industry Vector Illustration, Gear Icons, Industry  Icons, Symbol Icons PNG and Vector with Transparent Background for Free  Download">
            <a:extLst>
              <a:ext uri="{FF2B5EF4-FFF2-40B4-BE49-F238E27FC236}">
                <a16:creationId xmlns:a16="http://schemas.microsoft.com/office/drawing/2014/main" id="{F427A6CE-6CD1-E849-70AE-5339BF142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2" b="21193"/>
          <a:stretch/>
        </p:blipFill>
        <p:spPr bwMode="auto">
          <a:xfrm>
            <a:off x="3299516" y="1934092"/>
            <a:ext cx="6858000" cy="38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Gear icon svg png free download - 6">
            <a:extLst>
              <a:ext uri="{FF2B5EF4-FFF2-40B4-BE49-F238E27FC236}">
                <a16:creationId xmlns:a16="http://schemas.microsoft.com/office/drawing/2014/main" id="{62E5A5D7-84FF-0E61-38B0-06D4C211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6" y="1701872"/>
            <a:ext cx="4640269" cy="464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B2ABB8-EBC9-CF8E-906B-AD8166256D64}"/>
              </a:ext>
            </a:extLst>
          </p:cNvPr>
          <p:cNvSpPr/>
          <p:nvPr/>
        </p:nvSpPr>
        <p:spPr>
          <a:xfrm>
            <a:off x="0" y="-1"/>
            <a:ext cx="12192000" cy="9536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F5420-0ED7-4A0E-8A2C-5878E36C66CF}"/>
              </a:ext>
            </a:extLst>
          </p:cNvPr>
          <p:cNvSpPr txBox="1"/>
          <p:nvPr/>
        </p:nvSpPr>
        <p:spPr>
          <a:xfrm>
            <a:off x="6405454" y="1441553"/>
            <a:ext cx="309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altLang="ko-KR" b="1" dirty="0" err="1">
                <a:cs typeface="Arial" pitchFamily="34" charset="0"/>
              </a:rPr>
              <a:t>Pengembangan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alat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semai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Bamer</a:t>
            </a:r>
            <a:r>
              <a:rPr lang="en-US" altLang="ko-KR" b="1" dirty="0">
                <a:cs typeface="Arial" pitchFamily="34" charset="0"/>
              </a:rPr>
              <a:t> TSS yang </a:t>
            </a:r>
            <a:r>
              <a:rPr lang="en-US" altLang="ko-KR" b="1" dirty="0" err="1">
                <a:cs typeface="Arial" pitchFamily="34" charset="0"/>
              </a:rPr>
              <a:t>dipatenkan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AF5420-0ED7-4A0E-8A2C-5878E36C66CF}"/>
              </a:ext>
            </a:extLst>
          </p:cNvPr>
          <p:cNvSpPr txBox="1"/>
          <p:nvPr/>
        </p:nvSpPr>
        <p:spPr>
          <a:xfrm>
            <a:off x="2978850" y="6048945"/>
            <a:ext cx="325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altLang="ko-KR" b="1" dirty="0">
                <a:cs typeface="Arial" pitchFamily="34" charset="0"/>
              </a:rPr>
              <a:t>Petani Penggerak TSS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AF5420-0ED7-4A0E-8A2C-5878E36C66CF}"/>
              </a:ext>
            </a:extLst>
          </p:cNvPr>
          <p:cNvSpPr txBox="1"/>
          <p:nvPr/>
        </p:nvSpPr>
        <p:spPr>
          <a:xfrm>
            <a:off x="3931597" y="1255798"/>
            <a:ext cx="321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cs typeface="Arial" pitchFamily="34" charset="0"/>
              </a:rPr>
              <a:t>Penumbuhan</a:t>
            </a:r>
            <a:r>
              <a:rPr lang="en-US" altLang="ko-KR" b="1" dirty="0">
                <a:cs typeface="Arial" pitchFamily="34" charset="0"/>
              </a:rPr>
              <a:t> Usaha </a:t>
            </a:r>
            <a:r>
              <a:rPr lang="en-US" altLang="ko-KR" b="1" dirty="0" err="1">
                <a:cs typeface="Arial" pitchFamily="34" charset="0"/>
              </a:rPr>
              <a:t>Persemaian</a:t>
            </a:r>
            <a:r>
              <a:rPr lang="en-US" altLang="ko-KR" b="1" dirty="0">
                <a:cs typeface="Arial" pitchFamily="34" charset="0"/>
              </a:rPr>
              <a:t> TSS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AF5420-0ED7-4A0E-8A2C-5878E36C66CF}"/>
              </a:ext>
            </a:extLst>
          </p:cNvPr>
          <p:cNvSpPr txBox="1"/>
          <p:nvPr/>
        </p:nvSpPr>
        <p:spPr>
          <a:xfrm>
            <a:off x="8984328" y="2144920"/>
            <a:ext cx="2997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cs typeface="Arial" pitchFamily="34" charset="0"/>
              </a:rPr>
              <a:t>Penyusunan</a:t>
            </a:r>
            <a:r>
              <a:rPr lang="en-US" altLang="ko-KR" b="1" dirty="0">
                <a:cs typeface="Arial" pitchFamily="34" charset="0"/>
              </a:rPr>
              <a:t> Panduan </a:t>
            </a:r>
            <a:r>
              <a:rPr lang="en-US" altLang="ko-KR" b="1" dirty="0" err="1">
                <a:cs typeface="Arial" pitchFamily="34" charset="0"/>
              </a:rPr>
              <a:t>Budidaya</a:t>
            </a:r>
            <a:r>
              <a:rPr lang="en-US" altLang="ko-KR" b="1" dirty="0">
                <a:cs typeface="Arial" pitchFamily="34" charset="0"/>
              </a:rPr>
              <a:t> dan AEU </a:t>
            </a:r>
            <a:r>
              <a:rPr lang="en-US" altLang="ko-KR" b="1" i="1" dirty="0" err="1">
                <a:cs typeface="Arial" pitchFamily="34" charset="0"/>
              </a:rPr>
              <a:t>Bamer</a:t>
            </a:r>
            <a:r>
              <a:rPr lang="en-US" altLang="ko-KR" b="1" i="1" dirty="0">
                <a:cs typeface="Arial" pitchFamily="34" charset="0"/>
              </a:rPr>
              <a:t> TSS </a:t>
            </a:r>
            <a:r>
              <a:rPr lang="en-US" altLang="ko-KR" b="1" i="1" dirty="0" err="1">
                <a:cs typeface="Arial" pitchFamily="34" charset="0"/>
              </a:rPr>
              <a:t>Spesifik</a:t>
            </a:r>
            <a:r>
              <a:rPr lang="en-US" altLang="ko-KR" b="1" i="1" dirty="0">
                <a:cs typeface="Arial" pitchFamily="34" charset="0"/>
              </a:rPr>
              <a:t> Lokasi</a:t>
            </a:r>
            <a:endParaRPr lang="ko-KR" altLang="en-US" b="1" i="1" dirty="0"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351B1-B282-D1CE-8CE5-4AE1FABE3472}"/>
              </a:ext>
            </a:extLst>
          </p:cNvPr>
          <p:cNvSpPr txBox="1"/>
          <p:nvPr/>
        </p:nvSpPr>
        <p:spPr>
          <a:xfrm>
            <a:off x="464147" y="185103"/>
            <a:ext cx="10629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Arah Pengembangan Bawang Merah TSS JAWA TENGAH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69EC2C-3FE7-6BE0-D9B2-479B3A611189}"/>
              </a:ext>
            </a:extLst>
          </p:cNvPr>
          <p:cNvSpPr txBox="1"/>
          <p:nvPr/>
        </p:nvSpPr>
        <p:spPr>
          <a:xfrm>
            <a:off x="6423001" y="6144221"/>
            <a:ext cx="321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cs typeface="Arial" pitchFamily="34" charset="0"/>
              </a:rPr>
              <a:t>Pembentukan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Jaringan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Pemasaran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Bamer</a:t>
            </a:r>
            <a:r>
              <a:rPr lang="en-US" altLang="ko-KR" b="1" dirty="0">
                <a:cs typeface="Arial" pitchFamily="34" charset="0"/>
              </a:rPr>
              <a:t> TSS</a:t>
            </a:r>
            <a:endParaRPr lang="ko-KR" altLang="en-US" b="1" dirty="0"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8517F-AFF7-DD48-A8C5-5EFF073A8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68" y="2317400"/>
            <a:ext cx="3597829" cy="3528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2B4F3F6-F663-427D-637B-598911B3C17C}"/>
              </a:ext>
            </a:extLst>
          </p:cNvPr>
          <p:cNvSpPr txBox="1"/>
          <p:nvPr/>
        </p:nvSpPr>
        <p:spPr>
          <a:xfrm>
            <a:off x="5214169" y="5544741"/>
            <a:ext cx="369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cs typeface="Arial" pitchFamily="34" charset="0"/>
              </a:rPr>
              <a:t>Pelatihan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Budidaya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Bamer</a:t>
            </a:r>
            <a:r>
              <a:rPr lang="en-US" altLang="ko-KR" b="1" dirty="0">
                <a:cs typeface="Arial" pitchFamily="34" charset="0"/>
              </a:rPr>
              <a:t> TSS (</a:t>
            </a:r>
            <a:r>
              <a:rPr lang="en-US" altLang="ko-KR" b="1" dirty="0" err="1">
                <a:cs typeface="Arial" pitchFamily="34" charset="0"/>
              </a:rPr>
              <a:t>Bapeltan</a:t>
            </a:r>
            <a:r>
              <a:rPr lang="en-US" altLang="ko-KR" b="1" dirty="0">
                <a:cs typeface="Arial" pitchFamily="34" charset="0"/>
              </a:rPr>
              <a:t>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A197D04-F6E5-E090-3B86-9D62100DB6C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7598" y="3096185"/>
            <a:ext cx="720914" cy="720914"/>
          </a:xfrm>
          <a:prstGeom prst="rect">
            <a:avLst/>
          </a:prstGeom>
        </p:spPr>
      </p:pic>
      <p:pic>
        <p:nvPicPr>
          <p:cNvPr id="4106" name="Picture 10" descr="Training - Free business icons">
            <a:extLst>
              <a:ext uri="{FF2B5EF4-FFF2-40B4-BE49-F238E27FC236}">
                <a16:creationId xmlns:a16="http://schemas.microsoft.com/office/drawing/2014/main" id="{34772361-7F55-86EC-5B0C-FD3453C8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76" y="4275070"/>
            <a:ext cx="695540" cy="69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ED2C65A-4EC1-FD2B-297F-FDF73A2BE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353" y="2533849"/>
            <a:ext cx="1197508" cy="9979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1D4632-5767-3E3C-3500-FAB590684F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9643" y="4496321"/>
            <a:ext cx="988873" cy="657757"/>
          </a:xfrm>
          <a:prstGeom prst="rect">
            <a:avLst/>
          </a:prstGeom>
        </p:spPr>
      </p:pic>
      <p:pic>
        <p:nvPicPr>
          <p:cNvPr id="4104" name="Picture 8" descr="Multi Level Marketing Icons - Free SVG &amp; PNG Multi Level Marketing Images -  Noun Project">
            <a:extLst>
              <a:ext uri="{FF2B5EF4-FFF2-40B4-BE49-F238E27FC236}">
                <a16:creationId xmlns:a16="http://schemas.microsoft.com/office/drawing/2014/main" id="{DD1CA5C1-1F27-8F02-3BB5-774F9F27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89" y="4089283"/>
            <a:ext cx="814075" cy="8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Gear icon svg png free download - 6">
            <a:extLst>
              <a:ext uri="{FF2B5EF4-FFF2-40B4-BE49-F238E27FC236}">
                <a16:creationId xmlns:a16="http://schemas.microsoft.com/office/drawing/2014/main" id="{47D0F837-65C4-F223-2AC1-099EBDD6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007" y="3134331"/>
            <a:ext cx="1488509" cy="14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DB6632B4-08C3-EBE8-FDA5-4B8C45D04A52}"/>
              </a:ext>
            </a:extLst>
          </p:cNvPr>
          <p:cNvSpPr/>
          <p:nvPr/>
        </p:nvSpPr>
        <p:spPr>
          <a:xfrm>
            <a:off x="9036840" y="3404772"/>
            <a:ext cx="907441" cy="9074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BEAA62A-9049-80FE-E11D-C960A587D27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8950" y="3485754"/>
            <a:ext cx="785662" cy="785662"/>
          </a:xfrm>
          <a:prstGeom prst="rect">
            <a:avLst/>
          </a:prstGeom>
        </p:spPr>
      </p:pic>
      <p:pic>
        <p:nvPicPr>
          <p:cNvPr id="61" name="Picture 12" descr="Gear icon svg png free download - 6">
            <a:extLst>
              <a:ext uri="{FF2B5EF4-FFF2-40B4-BE49-F238E27FC236}">
                <a16:creationId xmlns:a16="http://schemas.microsoft.com/office/drawing/2014/main" id="{53556290-BC83-7756-F638-4193E8F9A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02" y="3404772"/>
            <a:ext cx="1488509" cy="14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131BBE0-0419-9A95-F695-F272A389FBB7}"/>
              </a:ext>
            </a:extLst>
          </p:cNvPr>
          <p:cNvSpPr/>
          <p:nvPr/>
        </p:nvSpPr>
        <p:spPr>
          <a:xfrm>
            <a:off x="10185737" y="3718707"/>
            <a:ext cx="907441" cy="9074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0" name="Picture 24" descr="shallot Icon - Free PNG &amp; SVG 504864 - Noun Project">
            <a:extLst>
              <a:ext uri="{FF2B5EF4-FFF2-40B4-BE49-F238E27FC236}">
                <a16:creationId xmlns:a16="http://schemas.microsoft.com/office/drawing/2014/main" id="{48AFF62F-6264-2FEF-5C13-4CCDDC86F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8936"/>
          <a:stretch/>
        </p:blipFill>
        <p:spPr bwMode="auto">
          <a:xfrm>
            <a:off x="10234430" y="3829656"/>
            <a:ext cx="546932" cy="81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Research Vector Icons free download in SVG, PNG Format">
            <a:extLst>
              <a:ext uri="{FF2B5EF4-FFF2-40B4-BE49-F238E27FC236}">
                <a16:creationId xmlns:a16="http://schemas.microsoft.com/office/drawing/2014/main" id="{41CF38CB-F842-ABB6-25CB-10BAA0F0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114" y="3695006"/>
            <a:ext cx="781064" cy="7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9F4DD9A-1462-3B16-A642-3A2BE9540660}"/>
              </a:ext>
            </a:extLst>
          </p:cNvPr>
          <p:cNvSpPr txBox="1"/>
          <p:nvPr/>
        </p:nvSpPr>
        <p:spPr>
          <a:xfrm>
            <a:off x="9158424" y="4833852"/>
            <a:ext cx="321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err="1">
                <a:cs typeface="Arial" pitchFamily="34" charset="0"/>
              </a:rPr>
              <a:t>Produksi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Benih</a:t>
            </a:r>
            <a:endParaRPr lang="en-US" altLang="ko-KR" b="1" dirty="0">
              <a:cs typeface="Arial" pitchFamily="34" charset="0"/>
            </a:endParaRPr>
          </a:p>
          <a:p>
            <a:pPr algn="ctr"/>
            <a:r>
              <a:rPr lang="en-US" altLang="ko-KR" b="1" dirty="0" err="1">
                <a:cs typeface="Arial" pitchFamily="34" charset="0"/>
              </a:rPr>
              <a:t>Benih</a:t>
            </a:r>
            <a:r>
              <a:rPr lang="en-US" altLang="ko-KR" b="1" dirty="0">
                <a:cs typeface="Arial" pitchFamily="34" charset="0"/>
              </a:rPr>
              <a:t> TSS</a:t>
            </a:r>
          </a:p>
        </p:txBody>
      </p:sp>
      <p:pic>
        <p:nvPicPr>
          <p:cNvPr id="4096" name="Picture 4095">
            <a:extLst>
              <a:ext uri="{FF2B5EF4-FFF2-40B4-BE49-F238E27FC236}">
                <a16:creationId xmlns:a16="http://schemas.microsoft.com/office/drawing/2014/main" id="{325508A4-F3CD-92C4-C788-2A122C8F8E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336" y="1091631"/>
            <a:ext cx="1053318" cy="1097081"/>
          </a:xfrm>
          <a:prstGeom prst="rect">
            <a:avLst/>
          </a:prstGeom>
        </p:spPr>
      </p:pic>
      <p:cxnSp>
        <p:nvCxnSpPr>
          <p:cNvPr id="4101" name="Straight Connector 4100">
            <a:extLst>
              <a:ext uri="{FF2B5EF4-FFF2-40B4-BE49-F238E27FC236}">
                <a16:creationId xmlns:a16="http://schemas.microsoft.com/office/drawing/2014/main" id="{FFE0F2C0-1866-93B7-BC75-BCFE23715508}"/>
              </a:ext>
            </a:extLst>
          </p:cNvPr>
          <p:cNvCxnSpPr>
            <a:endCxn id="48" idx="2"/>
          </p:cNvCxnSpPr>
          <p:nvPr/>
        </p:nvCxnSpPr>
        <p:spPr>
          <a:xfrm flipV="1">
            <a:off x="5519575" y="1902129"/>
            <a:ext cx="20727" cy="106287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8BE2EABF-FBD5-6E00-52E2-47D6406CC18F}"/>
              </a:ext>
            </a:extLst>
          </p:cNvPr>
          <p:cNvCxnSpPr>
            <a:cxnSpLocks/>
          </p:cNvCxnSpPr>
          <p:nvPr/>
        </p:nvCxnSpPr>
        <p:spPr>
          <a:xfrm flipV="1">
            <a:off x="7161511" y="2150549"/>
            <a:ext cx="20727" cy="118010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Straight Connector 4106">
            <a:extLst>
              <a:ext uri="{FF2B5EF4-FFF2-40B4-BE49-F238E27FC236}">
                <a16:creationId xmlns:a16="http://schemas.microsoft.com/office/drawing/2014/main" id="{139D5C92-3D9D-E705-028B-BD32B5A4A64A}"/>
              </a:ext>
            </a:extLst>
          </p:cNvPr>
          <p:cNvCxnSpPr>
            <a:cxnSpLocks/>
          </p:cNvCxnSpPr>
          <p:nvPr/>
        </p:nvCxnSpPr>
        <p:spPr>
          <a:xfrm flipV="1">
            <a:off x="8200385" y="4620447"/>
            <a:ext cx="26045" cy="148286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9" name="Straight Connector 4108">
            <a:extLst>
              <a:ext uri="{FF2B5EF4-FFF2-40B4-BE49-F238E27FC236}">
                <a16:creationId xmlns:a16="http://schemas.microsoft.com/office/drawing/2014/main" id="{11166B72-12FE-4033-7971-EBD53943E782}"/>
              </a:ext>
            </a:extLst>
          </p:cNvPr>
          <p:cNvCxnSpPr>
            <a:cxnSpLocks/>
          </p:cNvCxnSpPr>
          <p:nvPr/>
        </p:nvCxnSpPr>
        <p:spPr>
          <a:xfrm flipV="1">
            <a:off x="9625219" y="2945533"/>
            <a:ext cx="0" cy="954646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7" name="Straight Connector 4116">
            <a:extLst>
              <a:ext uri="{FF2B5EF4-FFF2-40B4-BE49-F238E27FC236}">
                <a16:creationId xmlns:a16="http://schemas.microsoft.com/office/drawing/2014/main" id="{2CDE8715-7CE1-DCF4-FB7E-7342C43FCCEC}"/>
              </a:ext>
            </a:extLst>
          </p:cNvPr>
          <p:cNvCxnSpPr>
            <a:cxnSpLocks/>
          </p:cNvCxnSpPr>
          <p:nvPr/>
        </p:nvCxnSpPr>
        <p:spPr>
          <a:xfrm flipV="1">
            <a:off x="5243637" y="4923212"/>
            <a:ext cx="20727" cy="118010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9" name="Straight Connector 4118">
            <a:extLst>
              <a:ext uri="{FF2B5EF4-FFF2-40B4-BE49-F238E27FC236}">
                <a16:creationId xmlns:a16="http://schemas.microsoft.com/office/drawing/2014/main" id="{7EC8CB80-6FBE-C3F9-1031-8EC5D96D2E9C}"/>
              </a:ext>
            </a:extLst>
          </p:cNvPr>
          <p:cNvCxnSpPr>
            <a:cxnSpLocks/>
          </p:cNvCxnSpPr>
          <p:nvPr/>
        </p:nvCxnSpPr>
        <p:spPr>
          <a:xfrm flipV="1">
            <a:off x="6723064" y="4666104"/>
            <a:ext cx="15628" cy="88979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0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3146C-49ED-87C7-BF98-7D6434F221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798" y="403785"/>
            <a:ext cx="720914" cy="720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DF8D0-EBBE-858D-1E08-0EF073E2C6D6}"/>
              </a:ext>
            </a:extLst>
          </p:cNvPr>
          <p:cNvSpPr txBox="1"/>
          <p:nvPr/>
        </p:nvSpPr>
        <p:spPr>
          <a:xfrm>
            <a:off x="1795919" y="658809"/>
            <a:ext cx="617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cs typeface="Arial" pitchFamily="34" charset="0"/>
              </a:rPr>
              <a:t>INOVASI TEPAT GUNA &gt;&gt; PENGEMBANGAN ALAT SEMAI</a:t>
            </a:r>
            <a:endParaRPr lang="ko-KR" altLang="en-US" b="1" dirty="0"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422527-DA0E-4343-87B6-CEFC3CD5A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8"/>
          <a:stretch/>
        </p:blipFill>
        <p:spPr>
          <a:xfrm>
            <a:off x="754508" y="1384210"/>
            <a:ext cx="5227192" cy="1576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F4AE5E-C732-EAE2-DAF8-71D5E14A0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254" y="2960339"/>
            <a:ext cx="2556446" cy="3416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B2C1B5-66B1-C174-980A-988BD85626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/>
          <a:stretch/>
        </p:blipFill>
        <p:spPr>
          <a:xfrm>
            <a:off x="717619" y="2960339"/>
            <a:ext cx="2707635" cy="3416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404281-A78B-CF26-ED5E-96A86222609B}"/>
              </a:ext>
            </a:extLst>
          </p:cNvPr>
          <p:cNvSpPr txBox="1"/>
          <p:nvPr/>
        </p:nvSpPr>
        <p:spPr>
          <a:xfrm>
            <a:off x="6225909" y="1125812"/>
            <a:ext cx="309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cs typeface="Arial" pitchFamily="34" charset="0"/>
              </a:rPr>
              <a:t>MOF (</a:t>
            </a:r>
            <a:r>
              <a:rPr lang="en-US" altLang="ko-KR" b="1" dirty="0" err="1">
                <a:cs typeface="Arial" pitchFamily="34" charset="0"/>
              </a:rPr>
              <a:t>Manuver</a:t>
            </a:r>
            <a:r>
              <a:rPr lang="en-US" altLang="ko-KR" b="1" dirty="0">
                <a:cs typeface="Arial" pitchFamily="34" charset="0"/>
              </a:rPr>
              <a:t> of Farmer)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BFB16-6726-C12F-4992-38872141980A}"/>
              </a:ext>
            </a:extLst>
          </p:cNvPr>
          <p:cNvSpPr txBox="1"/>
          <p:nvPr/>
        </p:nvSpPr>
        <p:spPr>
          <a:xfrm>
            <a:off x="6436865" y="1859130"/>
            <a:ext cx="5739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cs typeface="Arial" pitchFamily="34" charset="0"/>
              </a:rPr>
              <a:t>bahan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akrilik</a:t>
            </a:r>
            <a:endParaRPr lang="en-US" altLang="ko-KR" b="1" dirty="0">
              <a:cs typeface="Arial" pitchFamily="34" charset="0"/>
            </a:endParaRPr>
          </a:p>
          <a:p>
            <a:r>
              <a:rPr lang="en-US" altLang="ko-KR" b="1" dirty="0">
                <a:cs typeface="Arial" pitchFamily="34" charset="0"/>
              </a:rPr>
              <a:t>Panjang = 62 cm, </a:t>
            </a:r>
            <a:r>
              <a:rPr lang="en-US" altLang="ko-KR" b="1" dirty="0" err="1">
                <a:cs typeface="Arial" pitchFamily="34" charset="0"/>
              </a:rPr>
              <a:t>lebar</a:t>
            </a:r>
            <a:r>
              <a:rPr lang="en-US" altLang="ko-KR" b="1" dirty="0">
                <a:cs typeface="Arial" pitchFamily="34" charset="0"/>
              </a:rPr>
              <a:t> = 36 cm, </a:t>
            </a:r>
            <a:r>
              <a:rPr lang="en-US" altLang="ko-KR" b="1" dirty="0" err="1">
                <a:cs typeface="Arial" pitchFamily="34" charset="0"/>
              </a:rPr>
              <a:t>tinggi</a:t>
            </a:r>
            <a:r>
              <a:rPr lang="en-US" altLang="ko-KR" b="1" dirty="0">
                <a:cs typeface="Arial" pitchFamily="34" charset="0"/>
              </a:rPr>
              <a:t> = 4cm, </a:t>
            </a:r>
          </a:p>
          <a:p>
            <a:r>
              <a:rPr lang="en-US" altLang="ko-KR" b="1" dirty="0" err="1">
                <a:cs typeface="Arial" pitchFamily="34" charset="0"/>
              </a:rPr>
              <a:t>Jumlah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=200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 (10x 20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)</a:t>
            </a:r>
          </a:p>
          <a:p>
            <a:r>
              <a:rPr lang="en-US" altLang="ko-KR" b="1" dirty="0">
                <a:cs typeface="Arial" pitchFamily="34" charset="0"/>
              </a:rPr>
              <a:t>Alas </a:t>
            </a:r>
            <a:r>
              <a:rPr lang="en-US" altLang="ko-KR" b="1" dirty="0" err="1">
                <a:cs typeface="Arial" pitchFamily="34" charset="0"/>
              </a:rPr>
              <a:t>atas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untuk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menampung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bjii</a:t>
            </a:r>
            <a:r>
              <a:rPr lang="en-US" altLang="ko-KR" b="1" dirty="0">
                <a:cs typeface="Arial" pitchFamily="34" charset="0"/>
              </a:rPr>
              <a:t>, Alas </a:t>
            </a:r>
            <a:r>
              <a:rPr lang="en-US" altLang="ko-KR" b="1" dirty="0" err="1">
                <a:cs typeface="Arial" pitchFamily="34" charset="0"/>
              </a:rPr>
              <a:t>bawah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mengeluarkan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biki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ke</a:t>
            </a:r>
            <a:r>
              <a:rPr lang="en-US" altLang="ko-KR" b="1" dirty="0">
                <a:cs typeface="Arial" pitchFamily="34" charset="0"/>
              </a:rPr>
              <a:t> tray </a:t>
            </a:r>
            <a:r>
              <a:rPr lang="en-US" altLang="ko-KR" b="1" dirty="0" err="1">
                <a:cs typeface="Arial" pitchFamily="34" charset="0"/>
              </a:rPr>
              <a:t>semai</a:t>
            </a:r>
            <a:endParaRPr lang="en-US" altLang="ko-KR" b="1" dirty="0"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1AF00B-560B-CAE7-BF60-96D9630960D1}"/>
              </a:ext>
            </a:extLst>
          </p:cNvPr>
          <p:cNvSpPr txBox="1"/>
          <p:nvPr/>
        </p:nvSpPr>
        <p:spPr>
          <a:xfrm>
            <a:off x="6452472" y="3505839"/>
            <a:ext cx="573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cs typeface="Arial" pitchFamily="34" charset="0"/>
              </a:rPr>
              <a:t>Cara </a:t>
            </a:r>
            <a:r>
              <a:rPr lang="en-US" altLang="ko-KR" b="1" dirty="0" err="1">
                <a:cs typeface="Arial" pitchFamily="34" charset="0"/>
              </a:rPr>
              <a:t>penggunaan</a:t>
            </a:r>
            <a:r>
              <a:rPr lang="en-US" altLang="ko-KR" b="1" dirty="0">
                <a:cs typeface="Arial" pitchFamily="34" charset="0"/>
              </a:rPr>
              <a:t> 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E896AE-07A2-3577-CEB1-6275D00C7811}"/>
              </a:ext>
            </a:extLst>
          </p:cNvPr>
          <p:cNvSpPr txBox="1"/>
          <p:nvPr/>
        </p:nvSpPr>
        <p:spPr>
          <a:xfrm>
            <a:off x="6452472" y="3875171"/>
            <a:ext cx="56006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b="1" dirty="0" err="1">
                <a:cs typeface="Arial" pitchFamily="34" charset="0"/>
              </a:rPr>
              <a:t>Masukan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benih</a:t>
            </a:r>
            <a:r>
              <a:rPr lang="en-US" altLang="ko-KR" b="1" dirty="0">
                <a:cs typeface="Arial" pitchFamily="34" charset="0"/>
              </a:rPr>
              <a:t> yang </a:t>
            </a:r>
            <a:r>
              <a:rPr lang="en-US" altLang="ko-KR" b="1" dirty="0" err="1">
                <a:cs typeface="Arial" pitchFamily="34" charset="0"/>
              </a:rPr>
              <a:t>akan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disemai</a:t>
            </a:r>
            <a:r>
              <a:rPr lang="en-US" altLang="ko-KR" b="1" dirty="0">
                <a:cs typeface="Arial" pitchFamily="34" charset="0"/>
              </a:rPr>
              <a:t>  </a:t>
            </a:r>
            <a:r>
              <a:rPr lang="en-US" altLang="ko-KR" b="1" dirty="0" err="1">
                <a:cs typeface="Arial" pitchFamily="34" charset="0"/>
              </a:rPr>
              <a:t>diatasalas</a:t>
            </a:r>
            <a:r>
              <a:rPr lang="en-US" altLang="ko-KR" b="1" dirty="0">
                <a:cs typeface="Arial" pitchFamily="34" charset="0"/>
              </a:rPr>
              <a:t> alas </a:t>
            </a:r>
            <a:r>
              <a:rPr lang="en-US" altLang="ko-KR" b="1" dirty="0" err="1">
                <a:cs typeface="Arial" pitchFamily="34" charset="0"/>
              </a:rPr>
              <a:t>bagian</a:t>
            </a:r>
            <a:r>
              <a:rPr lang="en-US" altLang="ko-KR" b="1" dirty="0">
                <a:cs typeface="Arial" pitchFamily="34" charset="0"/>
              </a:rPr>
              <a:t>  </a:t>
            </a:r>
            <a:r>
              <a:rPr lang="en-US" altLang="ko-KR" b="1" dirty="0" err="1">
                <a:cs typeface="Arial" pitchFamily="34" charset="0"/>
              </a:rPr>
              <a:t>atas</a:t>
            </a:r>
            <a:endParaRPr lang="en-US" altLang="ko-KR" b="1" dirty="0"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ko-KR" b="1" dirty="0" err="1">
                <a:cs typeface="Arial" pitchFamily="34" charset="0"/>
              </a:rPr>
              <a:t>Kemudian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biji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digoyangkan</a:t>
            </a:r>
            <a:r>
              <a:rPr lang="en-US" altLang="ko-KR" b="1" dirty="0">
                <a:cs typeface="Arial" pitchFamily="34" charset="0"/>
              </a:rPr>
              <a:t> agar </a:t>
            </a:r>
            <a:r>
              <a:rPr lang="en-US" altLang="ko-KR" b="1" dirty="0" err="1">
                <a:cs typeface="Arial" pitchFamily="34" charset="0"/>
              </a:rPr>
              <a:t>biji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masuk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ke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 alas </a:t>
            </a:r>
            <a:r>
              <a:rPr lang="en-US" altLang="ko-KR" b="1" dirty="0" err="1">
                <a:cs typeface="Arial" pitchFamily="34" charset="0"/>
              </a:rPr>
              <a:t>bagaian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bagian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atas</a:t>
            </a:r>
            <a:endParaRPr lang="en-US" altLang="ko-KR" b="1" dirty="0"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ko-KR" b="1" dirty="0" err="1">
                <a:cs typeface="Arial" pitchFamily="34" charset="0"/>
              </a:rPr>
              <a:t>Setelah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biji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masuk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ke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 alas </a:t>
            </a:r>
            <a:r>
              <a:rPr lang="en-US" altLang="ko-KR" b="1" dirty="0" err="1">
                <a:cs typeface="Arial" pitchFamily="34" charset="0"/>
              </a:rPr>
              <a:t>bagian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atas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alatr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semai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ditaruh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diatas</a:t>
            </a:r>
            <a:r>
              <a:rPr lang="en-US" altLang="ko-KR" b="1" dirty="0">
                <a:cs typeface="Arial" pitchFamily="34" charset="0"/>
              </a:rPr>
              <a:t> try </a:t>
            </a:r>
            <a:r>
              <a:rPr lang="en-US" altLang="ko-KR" b="1" dirty="0" err="1">
                <a:cs typeface="Arial" pitchFamily="34" charset="0"/>
              </a:rPr>
              <a:t>semai</a:t>
            </a:r>
            <a:r>
              <a:rPr lang="en-US" altLang="ko-KR" b="1" dirty="0">
                <a:cs typeface="Arial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ko-KR" b="1" dirty="0">
                <a:cs typeface="Arial" pitchFamily="34" charset="0"/>
              </a:rPr>
              <a:t>alas </a:t>
            </a:r>
            <a:r>
              <a:rPr lang="en-US" altLang="ko-KR" b="1" dirty="0" err="1">
                <a:cs typeface="Arial" pitchFamily="34" charset="0"/>
              </a:rPr>
              <a:t>bagian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atass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ditekan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dengan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pegas</a:t>
            </a:r>
            <a:r>
              <a:rPr lang="en-US" altLang="ko-KR" b="1" dirty="0">
                <a:cs typeface="Arial" pitchFamily="34" charset="0"/>
              </a:rPr>
              <a:t> yang </a:t>
            </a:r>
            <a:r>
              <a:rPr lang="en-US" altLang="ko-KR" b="1" dirty="0" err="1">
                <a:cs typeface="Arial" pitchFamily="34" charset="0"/>
              </a:rPr>
              <a:t>ada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disebelah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kanan</a:t>
            </a:r>
            <a:r>
              <a:rPr lang="en-US" altLang="ko-KR" b="1" dirty="0">
                <a:cs typeface="Arial" pitchFamily="34" charset="0"/>
              </a:rPr>
              <a:t>  agar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atas</a:t>
            </a:r>
            <a:r>
              <a:rPr lang="en-US" altLang="ko-KR" b="1" dirty="0">
                <a:cs typeface="Arial" pitchFamily="34" charset="0"/>
              </a:rPr>
              <a:t> dan </a:t>
            </a:r>
            <a:r>
              <a:rPr lang="en-US" altLang="ko-KR" b="1" dirty="0" err="1">
                <a:cs typeface="Arial" pitchFamily="34" charset="0"/>
              </a:rPr>
              <a:t>bawah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sejajar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kemudian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biji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turun</a:t>
            </a:r>
            <a:r>
              <a:rPr lang="en-US" altLang="ko-KR" b="1" dirty="0">
                <a:cs typeface="Arial" pitchFamily="34" charset="0"/>
              </a:rPr>
              <a:t> </a:t>
            </a:r>
            <a:r>
              <a:rPr lang="en-US" altLang="ko-KR" b="1" dirty="0" err="1">
                <a:cs typeface="Arial" pitchFamily="34" charset="0"/>
              </a:rPr>
              <a:t>ke</a:t>
            </a:r>
            <a:r>
              <a:rPr lang="en-US" altLang="ko-KR" b="1" dirty="0">
                <a:cs typeface="Arial" pitchFamily="34" charset="0"/>
              </a:rPr>
              <a:t> try </a:t>
            </a:r>
            <a:r>
              <a:rPr lang="en-US" altLang="ko-KR" b="1" dirty="0" err="1">
                <a:cs typeface="Arial" pitchFamily="34" charset="0"/>
              </a:rPr>
              <a:t>semai</a:t>
            </a:r>
            <a:endParaRPr lang="en-US" altLang="ko-KR" b="1" dirty="0"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B6DBF-6A82-D7EC-FB33-795AC6A232E3}"/>
              </a:ext>
            </a:extLst>
          </p:cNvPr>
          <p:cNvSpPr txBox="1"/>
          <p:nvPr/>
        </p:nvSpPr>
        <p:spPr>
          <a:xfrm>
            <a:off x="6426325" y="1413390"/>
            <a:ext cx="380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cs typeface="Arial" pitchFamily="34" charset="0"/>
              </a:rPr>
              <a:t>Disain</a:t>
            </a:r>
            <a:r>
              <a:rPr lang="en-US" altLang="ko-KR" b="1" dirty="0">
                <a:cs typeface="Arial" pitchFamily="34" charset="0"/>
              </a:rPr>
              <a:t> : </a:t>
            </a:r>
            <a:r>
              <a:rPr lang="en-US" altLang="ko-KR" b="1" dirty="0" err="1">
                <a:cs typeface="Arial" pitchFamily="34" charset="0"/>
              </a:rPr>
              <a:t>Bpk</a:t>
            </a:r>
            <a:r>
              <a:rPr lang="en-US" altLang="ko-KR" b="1" dirty="0">
                <a:cs typeface="Arial" pitchFamily="34" charset="0"/>
              </a:rPr>
              <a:t>. </a:t>
            </a:r>
            <a:r>
              <a:rPr lang="en-US" altLang="ko-KR" b="1" dirty="0" err="1">
                <a:cs typeface="Arial" pitchFamily="34" charset="0"/>
              </a:rPr>
              <a:t>Priyono</a:t>
            </a:r>
            <a:r>
              <a:rPr lang="en-US" altLang="ko-KR" b="1" dirty="0">
                <a:cs typeface="Arial" pitchFamily="34" charset="0"/>
              </a:rPr>
              <a:t>, </a:t>
            </a:r>
            <a:r>
              <a:rPr lang="en-US" altLang="ko-KR" b="1" dirty="0" err="1">
                <a:cs typeface="Arial" pitchFamily="34" charset="0"/>
              </a:rPr>
              <a:t>Cilacap</a:t>
            </a:r>
            <a:endParaRPr lang="ko-KR" altLang="en-US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60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6DF8D0-EBBE-858D-1E08-0EF073E2C6D6}"/>
              </a:ext>
            </a:extLst>
          </p:cNvPr>
          <p:cNvSpPr txBox="1"/>
          <p:nvPr/>
        </p:nvSpPr>
        <p:spPr>
          <a:xfrm>
            <a:off x="439352" y="255024"/>
            <a:ext cx="539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cs typeface="Arial" pitchFamily="34" charset="0"/>
              </a:rPr>
              <a:t>PENUMBUHAN USAHA PERSEMAIAN BAMER TSS (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377369-3DAA-F3B6-0BE7-C8F9107005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3" r="36025" b="20136"/>
          <a:stretch>
            <a:fillRect/>
          </a:stretch>
        </p:blipFill>
        <p:spPr>
          <a:xfrm>
            <a:off x="654696" y="796490"/>
            <a:ext cx="4145903" cy="5739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C3BD48-C8E0-B1C6-CAB6-3830DB673909}"/>
              </a:ext>
            </a:extLst>
          </p:cNvPr>
          <p:cNvSpPr txBox="1"/>
          <p:nvPr/>
        </p:nvSpPr>
        <p:spPr>
          <a:xfrm>
            <a:off x="5156305" y="1711684"/>
            <a:ext cx="539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cs typeface="Arial" pitchFamily="34" charset="0"/>
              </a:rPr>
              <a:t>Harga </a:t>
            </a:r>
            <a:r>
              <a:rPr lang="en-US" altLang="ko-KR" b="1" dirty="0" err="1">
                <a:cs typeface="Arial" pitchFamily="34" charset="0"/>
              </a:rPr>
              <a:t>benih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semai</a:t>
            </a:r>
            <a:r>
              <a:rPr lang="en-US" altLang="ko-KR" b="1" dirty="0">
                <a:cs typeface="Arial" pitchFamily="34" charset="0"/>
              </a:rPr>
              <a:t> Rp. 25.000,- per Tray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741B1-1D5C-F1F4-6E99-63BAC5D45272}"/>
              </a:ext>
            </a:extLst>
          </p:cNvPr>
          <p:cNvSpPr txBox="1"/>
          <p:nvPr/>
        </p:nvSpPr>
        <p:spPr>
          <a:xfrm>
            <a:off x="5156305" y="2516793"/>
            <a:ext cx="539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cs typeface="Arial" pitchFamily="34" charset="0"/>
              </a:rPr>
              <a:t>Harga </a:t>
            </a:r>
            <a:r>
              <a:rPr lang="en-US" altLang="ko-KR" b="1" dirty="0" err="1">
                <a:cs typeface="Arial" pitchFamily="34" charset="0"/>
              </a:rPr>
              <a:t>Cabutan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dari</a:t>
            </a:r>
            <a:r>
              <a:rPr lang="en-US" altLang="ko-KR" b="1" dirty="0">
                <a:cs typeface="Arial" pitchFamily="34" charset="0"/>
              </a:rPr>
              <a:t> tray Rp. 60 – 100 per </a:t>
            </a:r>
            <a:r>
              <a:rPr lang="en-US" altLang="ko-KR" b="1" dirty="0" err="1">
                <a:cs typeface="Arial" pitchFamily="34" charset="0"/>
              </a:rPr>
              <a:t>bibit</a:t>
            </a:r>
            <a:endParaRPr lang="en-US" altLang="ko-KR" b="1" dirty="0"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A9866-D4E9-2C33-3A76-876AFAAB2B5B}"/>
              </a:ext>
            </a:extLst>
          </p:cNvPr>
          <p:cNvSpPr txBox="1"/>
          <p:nvPr/>
        </p:nvSpPr>
        <p:spPr>
          <a:xfrm>
            <a:off x="5156305" y="1962953"/>
            <a:ext cx="539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cs typeface="Arial" pitchFamily="34" charset="0"/>
              </a:rPr>
              <a:t>1 </a:t>
            </a:r>
            <a:r>
              <a:rPr lang="en-US" altLang="ko-KR" b="1" dirty="0" err="1">
                <a:cs typeface="Arial" pitchFamily="34" charset="0"/>
              </a:rPr>
              <a:t>lubang</a:t>
            </a:r>
            <a:r>
              <a:rPr lang="en-US" altLang="ko-KR" b="1" dirty="0">
                <a:cs typeface="Arial" pitchFamily="34" charset="0"/>
              </a:rPr>
              <a:t> </a:t>
            </a:r>
            <a:r>
              <a:rPr lang="en-US" altLang="ko-KR" b="1" dirty="0" err="1">
                <a:cs typeface="Arial" pitchFamily="34" charset="0"/>
              </a:rPr>
              <a:t>isi</a:t>
            </a:r>
            <a:r>
              <a:rPr lang="en-US" altLang="ko-KR" b="1" dirty="0">
                <a:cs typeface="Arial" pitchFamily="34" charset="0"/>
              </a:rPr>
              <a:t> 2-3 </a:t>
            </a:r>
            <a:r>
              <a:rPr lang="en-US" altLang="ko-KR" b="1" dirty="0" err="1">
                <a:cs typeface="Arial" pitchFamily="34" charset="0"/>
              </a:rPr>
              <a:t>tanaman</a:t>
            </a:r>
            <a:endParaRPr lang="en-US" altLang="ko-KR" b="1" dirty="0"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3221A-3986-D5F8-AE98-C282A3F32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305" y="3070633"/>
            <a:ext cx="5424160" cy="31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0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12192000" cy="9536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9946" y="-4762"/>
            <a:ext cx="10806397" cy="1008062"/>
          </a:xfrm>
          <a:noFill/>
        </p:spPr>
        <p:txBody>
          <a:bodyPr wrap="square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d-ID" sz="2700" b="1" spc="-15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A2DAA7-B174-CC3A-9CCC-A1D9B6CA0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87593"/>
              </p:ext>
            </p:extLst>
          </p:nvPr>
        </p:nvGraphicFramePr>
        <p:xfrm>
          <a:off x="1733233" y="1660187"/>
          <a:ext cx="8128000" cy="3534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63744896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048370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706886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24603324"/>
                    </a:ext>
                  </a:extLst>
                </a:gridCol>
              </a:tblGrid>
              <a:tr h="706948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Variabel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Konvensional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umbi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Kondisi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diharapkan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38850"/>
                  </a:ext>
                </a:extLst>
              </a:tr>
              <a:tr h="706948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Produksi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10 ton/ha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13-15 ton/ha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Naik 30%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6032250"/>
                  </a:ext>
                </a:extLst>
              </a:tr>
              <a:tr h="706948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Biaya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Benih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40-60 </a:t>
                      </a:r>
                      <a:r>
                        <a:rPr lang="en-US" b="1" dirty="0" err="1"/>
                        <a:t>juta</a:t>
                      </a:r>
                      <a:r>
                        <a:rPr lang="en-US" b="1" dirty="0"/>
                        <a:t>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15 </a:t>
                      </a:r>
                      <a:r>
                        <a:rPr lang="en-US" b="1" dirty="0" err="1"/>
                        <a:t>juta</a:t>
                      </a:r>
                      <a:r>
                        <a:rPr lang="en-US" b="1" dirty="0"/>
                        <a:t>/ha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Turun 25%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2932668"/>
                  </a:ext>
                </a:extLst>
              </a:tr>
              <a:tr h="706948">
                <a:tc gridSpan="4"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Berkembangnya</a:t>
                      </a:r>
                      <a:r>
                        <a:rPr lang="en-US" b="1" dirty="0"/>
                        <a:t> Usaha </a:t>
                      </a:r>
                      <a:r>
                        <a:rPr lang="en-US" b="1" dirty="0" err="1"/>
                        <a:t>Persemaian</a:t>
                      </a: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800029"/>
                  </a:ext>
                </a:extLst>
              </a:tr>
              <a:tr h="706948">
                <a:tc gridSpan="4"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Berkembangnya</a:t>
                      </a:r>
                      <a:r>
                        <a:rPr lang="en-US" b="1" dirty="0"/>
                        <a:t> TSS </a:t>
                      </a:r>
                      <a:r>
                        <a:rPr lang="en-US" b="1" dirty="0" err="1"/>
                        <a:t>varietas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lokal</a:t>
                      </a:r>
                      <a:r>
                        <a:rPr lang="en-US" b="1" dirty="0"/>
                        <a:t> yang </a:t>
                      </a:r>
                      <a:r>
                        <a:rPr lang="en-US" b="1" dirty="0" err="1"/>
                        <a:t>adaptif</a:t>
                      </a:r>
                      <a:r>
                        <a:rPr lang="en-US" b="1" dirty="0"/>
                        <a:t>, </a:t>
                      </a:r>
                      <a:r>
                        <a:rPr lang="en-US" b="1" dirty="0" err="1"/>
                        <a:t>tahan</a:t>
                      </a:r>
                      <a:r>
                        <a:rPr lang="en-US" b="1" dirty="0"/>
                        <a:t> OPT, </a:t>
                      </a:r>
                      <a:r>
                        <a:rPr lang="en-US" b="1" dirty="0" err="1"/>
                        <a:t>produksi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tinggi</a:t>
                      </a:r>
                      <a:endParaRPr lang="en-US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69895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19656B9-8A70-4072-0E93-F0BBCF64A41F}"/>
              </a:ext>
            </a:extLst>
          </p:cNvPr>
          <p:cNvSpPr txBox="1"/>
          <p:nvPr/>
        </p:nvSpPr>
        <p:spPr>
          <a:xfrm>
            <a:off x="1563932" y="123281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Kondisi</a:t>
            </a:r>
            <a:r>
              <a:rPr lang="en-US" b="1" dirty="0"/>
              <a:t> yang </a:t>
            </a:r>
            <a:r>
              <a:rPr lang="en-US" b="1" dirty="0" err="1"/>
              <a:t>diharapkan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4150C-A7FE-8A20-544E-80DDD790B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809" y="6139668"/>
            <a:ext cx="1215038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30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9558AF-5011-23A8-66D9-C25F5159A73D}"/>
              </a:ext>
            </a:extLst>
          </p:cNvPr>
          <p:cNvSpPr/>
          <p:nvPr/>
        </p:nvSpPr>
        <p:spPr>
          <a:xfrm>
            <a:off x="0" y="3573753"/>
            <a:ext cx="8074631" cy="97719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C36C3B-BE24-3007-228F-AFDBC0040CFE}"/>
              </a:ext>
            </a:extLst>
          </p:cNvPr>
          <p:cNvSpPr txBox="1"/>
          <p:nvPr/>
        </p:nvSpPr>
        <p:spPr>
          <a:xfrm>
            <a:off x="301510" y="3800741"/>
            <a:ext cx="7471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TERIMA KASIH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C11BC-EED3-7643-EE1C-DCA004B86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97" y="4863487"/>
            <a:ext cx="834272" cy="935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7B7EA-6D4E-3CBD-6238-70AC452A723A}"/>
              </a:ext>
            </a:extLst>
          </p:cNvPr>
          <p:cNvSpPr txBox="1"/>
          <p:nvPr/>
        </p:nvSpPr>
        <p:spPr>
          <a:xfrm>
            <a:off x="351589" y="5925551"/>
            <a:ext cx="6414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©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Hortikultura</a:t>
            </a:r>
            <a:r>
              <a:rPr lang="en-US"/>
              <a:t>, 2025</a:t>
            </a:r>
            <a:endParaRPr lang="en-US" dirty="0"/>
          </a:p>
          <a:p>
            <a:pPr algn="l" rtl="0"/>
            <a:r>
              <a:rPr lang="id-ID" dirty="0"/>
              <a:t>Dinas Pertanian dan Perkebunan</a:t>
            </a:r>
            <a:r>
              <a:rPr lang="en-US" dirty="0"/>
              <a:t> </a:t>
            </a:r>
            <a:r>
              <a:rPr lang="id-ID" dirty="0"/>
              <a:t>Provinsi Jawa Tengah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F8013-F2BB-069D-B7CD-3A93BE6426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64" t="19001" r="10080"/>
          <a:stretch>
            <a:fillRect/>
          </a:stretch>
        </p:blipFill>
        <p:spPr>
          <a:xfrm>
            <a:off x="1503347" y="5298188"/>
            <a:ext cx="2055464" cy="5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8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1F3CD-330C-4F3D-A820-442B7E8F070F}" type="slidenum">
              <a:rPr lang="en-US" smtClean="0">
                <a:solidFill>
                  <a:srgbClr val="FF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16767" y="2802850"/>
            <a:ext cx="6506935" cy="2544875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349758" indent="-28575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746125" algn="l"/>
              </a:tabLst>
              <a:defRPr/>
            </a:pPr>
            <a:r>
              <a:rPr lang="id-ID" b="1" dirty="0"/>
              <a:t>komoditas yang bernilai ekonomi tinggi, </a:t>
            </a:r>
          </a:p>
          <a:p>
            <a:pPr marL="349758" indent="-28575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746125" algn="l"/>
              </a:tabLst>
              <a:defRPr/>
            </a:pPr>
            <a:r>
              <a:rPr lang="id-ID" b="1" dirty="0"/>
              <a:t>tidak dapat disubstitusi dengan komoditas lain, </a:t>
            </a:r>
          </a:p>
          <a:p>
            <a:pPr marL="349758" indent="-28575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746125" algn="l"/>
              </a:tabLst>
              <a:defRPr/>
            </a:pPr>
            <a:r>
              <a:rPr lang="id-ID" b="1" dirty="0"/>
              <a:t>dibutuhkan dalam jumlah yang besar</a:t>
            </a:r>
          </a:p>
          <a:p>
            <a:pPr marL="349758" indent="-28575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746125" algn="l"/>
              </a:tabLst>
              <a:defRPr/>
            </a:pPr>
            <a:r>
              <a:rPr lang="id-ID" b="1" dirty="0"/>
              <a:t>produksi melibatkan banyak petani dengan areal pengembangan yang luas</a:t>
            </a:r>
          </a:p>
          <a:p>
            <a:pPr marL="349758" indent="-285750">
              <a:spcBef>
                <a:spcPct val="20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  <a:tabLst>
                <a:tab pos="746125" algn="l"/>
              </a:tabLst>
              <a:defRPr/>
            </a:pPr>
            <a:r>
              <a:rPr lang="id-ID" b="1" dirty="0"/>
              <a:t>kebutuhan dan perubahan harga cabai dapat mempengaruhi tingkat inflasi  baik daerah maupun nasionak.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697"/>
          <a:stretch/>
        </p:blipFill>
        <p:spPr>
          <a:xfrm>
            <a:off x="1182019" y="3481369"/>
            <a:ext cx="2996424" cy="29246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077" b="19363"/>
          <a:stretch/>
        </p:blipFill>
        <p:spPr>
          <a:xfrm>
            <a:off x="543695" y="1281671"/>
            <a:ext cx="4166376" cy="239815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E8EA24-C833-84C6-B135-34FAEA301A7D}"/>
              </a:ext>
            </a:extLst>
          </p:cNvPr>
          <p:cNvSpPr txBox="1">
            <a:spLocks/>
          </p:cNvSpPr>
          <p:nvPr/>
        </p:nvSpPr>
        <p:spPr>
          <a:xfrm>
            <a:off x="4959026" y="1962274"/>
            <a:ext cx="6506935" cy="87135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6400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err="1"/>
              <a:t>Permentan</a:t>
            </a:r>
            <a:r>
              <a:rPr lang="en-US" b="1" dirty="0"/>
              <a:t> </a:t>
            </a:r>
            <a:r>
              <a:rPr lang="en-US" b="1" dirty="0" err="1"/>
              <a:t>Nomor</a:t>
            </a:r>
            <a:r>
              <a:rPr lang="en-US" b="1" dirty="0"/>
              <a:t> 46 </a:t>
            </a:r>
            <a:r>
              <a:rPr lang="en-US" b="1" dirty="0" err="1"/>
              <a:t>tahun</a:t>
            </a:r>
            <a:r>
              <a:rPr lang="en-US" b="1" dirty="0"/>
              <a:t> 2019 </a:t>
            </a:r>
            <a:r>
              <a:rPr lang="en-US" b="1" dirty="0" err="1"/>
              <a:t>menetapkan</a:t>
            </a:r>
            <a:r>
              <a:rPr lang="en-US" b="1" dirty="0"/>
              <a:t> </a:t>
            </a:r>
            <a:r>
              <a:rPr lang="en-US" b="1" dirty="0" err="1"/>
              <a:t>Bawang</a:t>
            </a:r>
            <a:r>
              <a:rPr lang="en-US" b="1" dirty="0"/>
              <a:t> Merah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komoditas</a:t>
            </a:r>
            <a:r>
              <a:rPr lang="en-US" b="1" dirty="0"/>
              <a:t> </a:t>
            </a:r>
            <a:r>
              <a:rPr lang="en-US" b="1" dirty="0" err="1"/>
              <a:t>strategis</a:t>
            </a:r>
            <a:r>
              <a:rPr lang="en-US" b="1" dirty="0"/>
              <a:t>  </a:t>
            </a:r>
            <a:r>
              <a:rPr lang="en-US" b="1" dirty="0" err="1"/>
              <a:t>nasional</a:t>
            </a:r>
            <a:endParaRPr lang="id-ID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79C9B5-6682-1B5F-BB3A-0519395416C3}"/>
              </a:ext>
            </a:extLst>
          </p:cNvPr>
          <p:cNvSpPr/>
          <p:nvPr/>
        </p:nvSpPr>
        <p:spPr>
          <a:xfrm>
            <a:off x="0" y="-1"/>
            <a:ext cx="12192000" cy="9536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6F0FA8-0FA6-EDAE-92B6-F9DBF9CD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46" y="-4762"/>
            <a:ext cx="10806397" cy="1008062"/>
          </a:xfrm>
          <a:noFill/>
        </p:spPr>
        <p:txBody>
          <a:bodyPr wrap="square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id-ID" sz="2700" b="1" spc="-15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4E60F-4D0F-A26F-BA42-52FA85BBF567}"/>
              </a:ext>
            </a:extLst>
          </p:cNvPr>
          <p:cNvSpPr txBox="1"/>
          <p:nvPr/>
        </p:nvSpPr>
        <p:spPr>
          <a:xfrm>
            <a:off x="396794" y="183764"/>
            <a:ext cx="862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Latar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Belakang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F52E7B-5B96-EF5E-61D2-B0341AA37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809" y="6139668"/>
            <a:ext cx="1215038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3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A3A666F-F138-557A-1D24-DA4E4BF3C5A5}"/>
              </a:ext>
            </a:extLst>
          </p:cNvPr>
          <p:cNvSpPr/>
          <p:nvPr/>
        </p:nvSpPr>
        <p:spPr>
          <a:xfrm>
            <a:off x="1055503" y="4641830"/>
            <a:ext cx="9323402" cy="14990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2B6B4AF-3BBA-28DB-3032-A0A3A299D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78" y="1336396"/>
            <a:ext cx="4584589" cy="2727604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C695075-ED02-834D-B1ED-5EC34D352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976" y="727690"/>
            <a:ext cx="58670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TARGET PRODUKSI BAWANG MERAH (IKU RPJM 2024-2026)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982C9B-4D45-0B06-460F-C5518F6252DC}"/>
              </a:ext>
            </a:extLst>
          </p:cNvPr>
          <p:cNvSpPr>
            <a:spLocks noChangeArrowheads="1"/>
          </p:cNvSpPr>
          <p:nvPr/>
        </p:nvSpPr>
        <p:spPr bwMode="auto">
          <a:xfrm rot="21335091">
            <a:off x="4087123" y="2122293"/>
            <a:ext cx="12482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2,5% PER TAHUN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306DE3-9E3D-7DFA-F759-7A4903116D57}"/>
              </a:ext>
            </a:extLst>
          </p:cNvPr>
          <p:cNvSpPr txBox="1"/>
          <p:nvPr/>
        </p:nvSpPr>
        <p:spPr>
          <a:xfrm>
            <a:off x="6022220" y="1266083"/>
            <a:ext cx="417592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Konsumsi</a:t>
            </a:r>
            <a:r>
              <a:rPr lang="en-US" dirty="0"/>
              <a:t> </a:t>
            </a:r>
            <a:r>
              <a:rPr lang="en-US" dirty="0" err="1"/>
              <a:t>bawang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</a:t>
            </a:r>
            <a:r>
              <a:rPr lang="en-US" dirty="0" err="1"/>
              <a:t>sektor</a:t>
            </a:r>
            <a:r>
              <a:rPr lang="en-US" dirty="0"/>
              <a:t> </a:t>
            </a:r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tangga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2021 naik 8,33% </a:t>
            </a:r>
            <a:r>
              <a:rPr lang="en-US" dirty="0" err="1"/>
              <a:t>dibandingkan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2020. (BPS)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Konsumsi</a:t>
            </a:r>
            <a:r>
              <a:rPr lang="en-US" dirty="0"/>
              <a:t> per </a:t>
            </a:r>
            <a:r>
              <a:rPr lang="en-US" dirty="0" err="1"/>
              <a:t>kapita</a:t>
            </a:r>
            <a:r>
              <a:rPr lang="en-US" dirty="0"/>
              <a:t> </a:t>
            </a:r>
            <a:r>
              <a:rPr lang="en-US" dirty="0" err="1"/>
              <a:t>bawang</a:t>
            </a:r>
            <a:r>
              <a:rPr lang="en-US" dirty="0"/>
              <a:t> </a:t>
            </a:r>
            <a:r>
              <a:rPr lang="en-US" dirty="0" err="1"/>
              <a:t>merah</a:t>
            </a:r>
            <a:r>
              <a:rPr lang="en-US" dirty="0"/>
              <a:t> pada </a:t>
            </a:r>
            <a:r>
              <a:rPr lang="en-US" dirty="0" err="1"/>
              <a:t>tahun</a:t>
            </a:r>
            <a:r>
              <a:rPr lang="en-US" dirty="0"/>
              <a:t> 2022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3,02 kg/</a:t>
            </a:r>
            <a:r>
              <a:rPr lang="en-US" dirty="0" err="1"/>
              <a:t>kapita</a:t>
            </a:r>
            <a:r>
              <a:rPr lang="en-US" dirty="0"/>
              <a:t>/</a:t>
            </a:r>
            <a:r>
              <a:rPr lang="en-US" dirty="0" err="1"/>
              <a:t>tahun</a:t>
            </a:r>
            <a:r>
              <a:rPr lang="en-US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Konsumsi</a:t>
            </a:r>
            <a:r>
              <a:rPr lang="en-US" dirty="0"/>
              <a:t> </a:t>
            </a:r>
            <a:r>
              <a:rPr lang="en-US" dirty="0" err="1"/>
              <a:t>Jateng</a:t>
            </a:r>
            <a:r>
              <a:rPr lang="en-US" dirty="0"/>
              <a:t> 205.413 ton/</a:t>
            </a:r>
            <a:r>
              <a:rPr lang="en-US" dirty="0" err="1"/>
              <a:t>tahun</a:t>
            </a:r>
            <a:r>
              <a:rPr lang="en-US" dirty="0"/>
              <a:t> (</a:t>
            </a:r>
            <a:r>
              <a:rPr lang="en-US" dirty="0" err="1"/>
              <a:t>Dishanpan</a:t>
            </a:r>
            <a:r>
              <a:rPr lang="en-US" dirty="0"/>
              <a:t> </a:t>
            </a:r>
            <a:r>
              <a:rPr lang="en-US" dirty="0" err="1"/>
              <a:t>Jtg</a:t>
            </a:r>
            <a:r>
              <a:rPr lang="en-US" dirty="0"/>
              <a:t>, 2024)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5C5E17-8378-7005-585D-2EC1CF45AABD}"/>
              </a:ext>
            </a:extLst>
          </p:cNvPr>
          <p:cNvSpPr/>
          <p:nvPr/>
        </p:nvSpPr>
        <p:spPr>
          <a:xfrm>
            <a:off x="1031795" y="604016"/>
            <a:ext cx="9323402" cy="368582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2F02D-9225-4C56-C59A-DC247D57848F}"/>
              </a:ext>
            </a:extLst>
          </p:cNvPr>
          <p:cNvSpPr txBox="1"/>
          <p:nvPr/>
        </p:nvSpPr>
        <p:spPr>
          <a:xfrm>
            <a:off x="1280578" y="4796380"/>
            <a:ext cx="7265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Kenaikan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2,5% </a:t>
            </a:r>
            <a:r>
              <a:rPr lang="en-US" dirty="0" err="1"/>
              <a:t>atau</a:t>
            </a:r>
            <a:r>
              <a:rPr lang="en-US" dirty="0"/>
              <a:t> 14.000 ton per </a:t>
            </a:r>
            <a:r>
              <a:rPr lang="en-US" dirty="0" err="1"/>
              <a:t>tahun</a:t>
            </a:r>
            <a:r>
              <a:rPr lang="en-US" dirty="0"/>
              <a:t> </a:t>
            </a:r>
            <a:r>
              <a:rPr lang="en-US" dirty="0" err="1"/>
              <a:t>diupayakan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:</a:t>
            </a:r>
          </a:p>
          <a:p>
            <a:r>
              <a:rPr lang="en-US" dirty="0"/>
              <a:t>- </a:t>
            </a:r>
            <a:r>
              <a:rPr lang="en-US" dirty="0" err="1"/>
              <a:t>penambahan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</a:t>
            </a:r>
            <a:r>
              <a:rPr lang="en-US" dirty="0" err="1"/>
              <a:t>tanam</a:t>
            </a:r>
            <a:r>
              <a:rPr lang="en-US" dirty="0"/>
              <a:t> 1.400 ha per </a:t>
            </a:r>
            <a:r>
              <a:rPr lang="en-US" dirty="0" err="1"/>
              <a:t>tahun</a:t>
            </a:r>
            <a:r>
              <a:rPr lang="en-US" dirty="0"/>
              <a:t>  </a:t>
            </a:r>
            <a:r>
              <a:rPr lang="en-US" dirty="0" err="1"/>
              <a:t>atau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b="1" dirty="0" err="1"/>
              <a:t>peningkatan</a:t>
            </a:r>
            <a:r>
              <a:rPr lang="en-US" b="1" dirty="0"/>
              <a:t> </a:t>
            </a:r>
            <a:r>
              <a:rPr lang="en-US" b="1" dirty="0" err="1"/>
              <a:t>produktifitas</a:t>
            </a:r>
            <a:r>
              <a:rPr lang="en-US" b="1" dirty="0"/>
              <a:t> 4%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7F72991-2F21-A0A6-A63E-1D469BABA626}"/>
              </a:ext>
            </a:extLst>
          </p:cNvPr>
          <p:cNvSpPr/>
          <p:nvPr/>
        </p:nvSpPr>
        <p:spPr>
          <a:xfrm>
            <a:off x="2585404" y="2645863"/>
            <a:ext cx="152401" cy="12273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F298C2-ACC4-758A-D4C9-FD8CA05C3686}"/>
              </a:ext>
            </a:extLst>
          </p:cNvPr>
          <p:cNvSpPr>
            <a:spLocks noChangeArrowheads="1"/>
          </p:cNvSpPr>
          <p:nvPr/>
        </p:nvSpPr>
        <p:spPr bwMode="auto">
          <a:xfrm rot="21335091">
            <a:off x="3378903" y="2507362"/>
            <a:ext cx="21075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/>
              <a:t>Kenaikan</a:t>
            </a:r>
            <a:r>
              <a:rPr lang="en-US" sz="1200" dirty="0"/>
              <a:t> 14.000 ton per </a:t>
            </a:r>
            <a:r>
              <a:rPr lang="en-US" sz="1200" dirty="0" err="1"/>
              <a:t>tahun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607441-C125-B3D2-2220-1A8A9739ED2D}"/>
              </a:ext>
            </a:extLst>
          </p:cNvPr>
          <p:cNvSpPr txBox="1"/>
          <p:nvPr/>
        </p:nvSpPr>
        <p:spPr>
          <a:xfrm>
            <a:off x="2795634" y="3537181"/>
            <a:ext cx="13546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607.896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C904EC-7CE3-C21E-9A76-BABB5DA01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809" y="6139668"/>
            <a:ext cx="1215038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0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995454" y="4539802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#2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907E7DE-B506-D6FE-AC99-195C0EB00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410" y="1516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17F3FA-1117-99F0-3055-EC002D5CF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465" y="1310773"/>
            <a:ext cx="151273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317B1-DB91-0BA6-A6F0-1AEC2CADD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94" y="812760"/>
            <a:ext cx="4708936" cy="285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art 1">
            <a:extLst>
              <a:ext uri="{FF2B5EF4-FFF2-40B4-BE49-F238E27FC236}">
                <a16:creationId xmlns:a16="http://schemas.microsoft.com/office/drawing/2014/main" id="{52FC5E64-756F-35D4-6DD5-C66F112373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38" y="760978"/>
            <a:ext cx="4708936" cy="290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482706-03B4-FDAF-0D2E-CA64A135BB07}"/>
              </a:ext>
            </a:extLst>
          </p:cNvPr>
          <p:cNvSpPr txBox="1"/>
          <p:nvPr/>
        </p:nvSpPr>
        <p:spPr>
          <a:xfrm>
            <a:off x="1291238" y="211649"/>
            <a:ext cx="10252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b="1" dirty="0"/>
              <a:t>POLA TANAM DAN PRODUKSI TIDAK MERATA SEPANJANG TAHUN</a:t>
            </a:r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E6DAA-2AF6-9E6D-7B1B-DD63170DB955}"/>
              </a:ext>
            </a:extLst>
          </p:cNvPr>
          <p:cNvSpPr/>
          <p:nvPr/>
        </p:nvSpPr>
        <p:spPr>
          <a:xfrm>
            <a:off x="2175736" y="1070325"/>
            <a:ext cx="837398" cy="1703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BAB68F-90AA-03D3-C44C-3C72EED5F5C1}"/>
              </a:ext>
            </a:extLst>
          </p:cNvPr>
          <p:cNvSpPr/>
          <p:nvPr/>
        </p:nvSpPr>
        <p:spPr>
          <a:xfrm>
            <a:off x="3100788" y="1070325"/>
            <a:ext cx="837398" cy="1703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FB01E4-C558-D480-DFAA-6948EC76E98B}"/>
              </a:ext>
            </a:extLst>
          </p:cNvPr>
          <p:cNvSpPr/>
          <p:nvPr/>
        </p:nvSpPr>
        <p:spPr>
          <a:xfrm>
            <a:off x="5098619" y="1070325"/>
            <a:ext cx="837398" cy="1703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884A59-5B71-57F4-4D5F-4A9CB39953F5}"/>
              </a:ext>
            </a:extLst>
          </p:cNvPr>
          <p:cNvSpPr/>
          <p:nvPr/>
        </p:nvSpPr>
        <p:spPr>
          <a:xfrm>
            <a:off x="8756219" y="1070325"/>
            <a:ext cx="837398" cy="17036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D413C4-FB63-2DF8-8182-95E215E85FE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34"/>
          <a:stretch>
            <a:fillRect/>
          </a:stretch>
        </p:blipFill>
        <p:spPr>
          <a:xfrm>
            <a:off x="748586" y="4026380"/>
            <a:ext cx="10694829" cy="2335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22C65-A518-772A-0442-F9168ABA27E7}"/>
              </a:ext>
            </a:extLst>
          </p:cNvPr>
          <p:cNvSpPr txBox="1"/>
          <p:nvPr/>
        </p:nvSpPr>
        <p:spPr>
          <a:xfrm>
            <a:off x="6513341" y="3895575"/>
            <a:ext cx="105557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nn-NO" sz="1100" b="1" dirty="0"/>
              <a:t>TAHUN 2025</a:t>
            </a:r>
            <a:endParaRPr lang="en-US" sz="11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E5D50E-D161-1D17-A884-118F5BB54AC6}"/>
              </a:ext>
            </a:extLst>
          </p:cNvPr>
          <p:cNvSpPr/>
          <p:nvPr/>
        </p:nvSpPr>
        <p:spPr>
          <a:xfrm>
            <a:off x="748585" y="3895574"/>
            <a:ext cx="10694829" cy="2563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A1D2D-27E3-858C-DA4F-2F0B1D5505D5}"/>
              </a:ext>
            </a:extLst>
          </p:cNvPr>
          <p:cNvSpPr/>
          <p:nvPr/>
        </p:nvSpPr>
        <p:spPr>
          <a:xfrm>
            <a:off x="7820621" y="6042405"/>
            <a:ext cx="1602085" cy="2965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8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4AA4B-701B-BD9C-97D2-C9345B02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BDBFC68-3470-D4B6-5BCF-EAE83E3D7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410" y="1516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F9117F-F504-126C-E509-395A0632B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465" y="1310773"/>
            <a:ext cx="151273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31E381-CAF5-1C64-FFBB-BFFBA84E6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10" y="36264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8ADD91-2843-DC2B-51B8-BB7088F0621A}"/>
              </a:ext>
            </a:extLst>
          </p:cNvPr>
          <p:cNvSpPr txBox="1"/>
          <p:nvPr/>
        </p:nvSpPr>
        <p:spPr>
          <a:xfrm>
            <a:off x="1447994" y="486376"/>
            <a:ext cx="102525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b="1" dirty="0"/>
              <a:t>PERKEMBANGAN HARGA TINGKAT PRODUSEN &amp; KONSUMEN </a:t>
            </a:r>
          </a:p>
          <a:p>
            <a:r>
              <a:rPr lang="nn-NO" sz="2400" b="1" dirty="0"/>
              <a:t>MEMPENGARUHI LUAS TANAM</a:t>
            </a:r>
            <a:endParaRPr lang="en-US" sz="24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F70427-4E4A-AAF7-DE1E-97CE4FEFC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30"/>
          <a:stretch>
            <a:fillRect/>
          </a:stretch>
        </p:blipFill>
        <p:spPr>
          <a:xfrm>
            <a:off x="1447994" y="1556082"/>
            <a:ext cx="9332301" cy="44656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CE10892-F765-0677-8076-C1531C9EE696}"/>
              </a:ext>
            </a:extLst>
          </p:cNvPr>
          <p:cNvSpPr/>
          <p:nvPr/>
        </p:nvSpPr>
        <p:spPr>
          <a:xfrm>
            <a:off x="5996539" y="4880008"/>
            <a:ext cx="4754880" cy="105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7E03C2-3088-ECFC-3F99-E3D94AD8A13C}"/>
              </a:ext>
            </a:extLst>
          </p:cNvPr>
          <p:cNvSpPr/>
          <p:nvPr/>
        </p:nvSpPr>
        <p:spPr>
          <a:xfrm>
            <a:off x="1517582" y="5813662"/>
            <a:ext cx="9012455" cy="305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83FEBE-76FA-F556-D8CA-583ABF99D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0809" y="6139668"/>
            <a:ext cx="1215038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26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F4A4E-6102-93D0-47D0-21628E79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1904BF5-1DC9-3DE8-E752-8B45BC124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9410" y="15169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BE7D123-1406-2733-2F8A-CC19F64A3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465" y="1310773"/>
            <a:ext cx="1512737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D0FBBBC-9229-0773-599E-044D3DD99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10" y="362640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36E353-DB90-584B-D679-14C9CACF5882}"/>
              </a:ext>
            </a:extLst>
          </p:cNvPr>
          <p:cNvSpPr txBox="1"/>
          <p:nvPr/>
        </p:nvSpPr>
        <p:spPr>
          <a:xfrm>
            <a:off x="1151660" y="413068"/>
            <a:ext cx="102525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b="1" dirty="0"/>
              <a:t>KEJADIAN SUDDEN DEATH (MATI MENDADAK) TANAMAN BAWANG MERAH</a:t>
            </a:r>
            <a:endParaRPr lang="en-US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94742F-3BCF-3A54-37FA-43E80D570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2"/>
          <a:stretch>
            <a:fillRect/>
          </a:stretch>
        </p:blipFill>
        <p:spPr>
          <a:xfrm>
            <a:off x="8078871" y="948041"/>
            <a:ext cx="3621675" cy="5693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BAD78-F2A6-D0BD-8FED-C27DFC66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889" y="1080835"/>
            <a:ext cx="1969836" cy="1490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81350F-7322-2A06-5125-0FFA1F4A9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889" y="2704478"/>
            <a:ext cx="1969836" cy="13565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8F037F-3C4B-2B7B-9B44-BCDA5C83B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7" b="12038"/>
          <a:stretch>
            <a:fillRect/>
          </a:stretch>
        </p:blipFill>
        <p:spPr>
          <a:xfrm>
            <a:off x="5988889" y="4193857"/>
            <a:ext cx="2026877" cy="2432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33B433-6012-350D-5B46-1442AE891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995" y="1837113"/>
            <a:ext cx="4343305" cy="2516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BECAC2-6158-4FF3-5D49-245F38A6A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849" y="4499859"/>
            <a:ext cx="4648006" cy="215261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1E22801-EC8C-5AC3-5216-29F674296B82}"/>
              </a:ext>
            </a:extLst>
          </p:cNvPr>
          <p:cNvSpPr/>
          <p:nvPr/>
        </p:nvSpPr>
        <p:spPr>
          <a:xfrm>
            <a:off x="939849" y="3864447"/>
            <a:ext cx="4234946" cy="2247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F28D96-00B7-3DF8-504F-081685E4164A}"/>
              </a:ext>
            </a:extLst>
          </p:cNvPr>
          <p:cNvSpPr txBox="1"/>
          <p:nvPr/>
        </p:nvSpPr>
        <p:spPr>
          <a:xfrm>
            <a:off x="1088009" y="918133"/>
            <a:ext cx="4639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2400" b="1" dirty="0"/>
              <a:t>Serangan di Kab. Demak 400 Ha</a:t>
            </a:r>
          </a:p>
          <a:p>
            <a:r>
              <a:rPr lang="nn-NO" sz="2400" b="1" dirty="0"/>
              <a:t>Bulan April 2025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8978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99F5633-A2D0-11D6-A77A-AB7D26AC2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10" y="4095167"/>
            <a:ext cx="7284634" cy="2550287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12E41967-C887-724E-C3E4-E33D79280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09" y="2000342"/>
            <a:ext cx="531425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Kebutuhan</a:t>
            </a:r>
            <a:r>
              <a:rPr lang="en-US" b="1" dirty="0"/>
              <a:t> 1,2-1,8 ton/ha, </a:t>
            </a:r>
            <a:r>
              <a:rPr lang="en-US" b="1" dirty="0" err="1"/>
              <a:t>biaya</a:t>
            </a:r>
            <a:r>
              <a:rPr lang="en-US" b="1" dirty="0"/>
              <a:t> </a:t>
            </a:r>
            <a:r>
              <a:rPr lang="en-US" b="1" dirty="0" err="1"/>
              <a:t>distribusi</a:t>
            </a:r>
            <a:r>
              <a:rPr lang="en-US" b="1" dirty="0"/>
              <a:t> mahal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Harga </a:t>
            </a:r>
            <a:r>
              <a:rPr lang="en-US" b="1" dirty="0" err="1"/>
              <a:t>fluktuatif</a:t>
            </a:r>
            <a:r>
              <a:rPr lang="en-US" b="1" dirty="0"/>
              <a:t>,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menjamin</a:t>
            </a:r>
            <a:r>
              <a:rPr lang="en-US" b="1" dirty="0"/>
              <a:t> </a:t>
            </a:r>
            <a:r>
              <a:rPr lang="en-US" b="1" dirty="0" err="1"/>
              <a:t>kontinuitas</a:t>
            </a:r>
            <a:r>
              <a:rPr lang="en-US" b="1" dirty="0"/>
              <a:t> </a:t>
            </a:r>
            <a:r>
              <a:rPr lang="en-US" b="1" dirty="0" err="1"/>
              <a:t>pasokan</a:t>
            </a:r>
            <a:r>
              <a:rPr lang="en-US" b="1" dirty="0"/>
              <a:t> </a:t>
            </a:r>
            <a:r>
              <a:rPr lang="en-US" b="1" dirty="0" err="1"/>
              <a:t>antar</a:t>
            </a:r>
            <a:r>
              <a:rPr lang="en-US" b="1" dirty="0"/>
              <a:t> </a:t>
            </a:r>
            <a:r>
              <a:rPr lang="en-US" b="1" dirty="0" err="1"/>
              <a:t>musim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Terdapat</a:t>
            </a:r>
            <a:r>
              <a:rPr lang="en-US" b="1" dirty="0"/>
              <a:t> </a:t>
            </a:r>
            <a:r>
              <a:rPr lang="en-US" b="1" dirty="0" err="1"/>
              <a:t>akumulasi</a:t>
            </a:r>
            <a:r>
              <a:rPr lang="en-US" b="1" dirty="0"/>
              <a:t> </a:t>
            </a:r>
            <a:r>
              <a:rPr lang="en-US" b="1" dirty="0" err="1"/>
              <a:t>patigan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tahun</a:t>
            </a:r>
            <a:r>
              <a:rPr lang="en-US" b="1" dirty="0"/>
              <a:t> </a:t>
            </a:r>
            <a:r>
              <a:rPr lang="en-US" b="1" dirty="0" err="1"/>
              <a:t>ke</a:t>
            </a:r>
            <a:r>
              <a:rPr lang="en-US" b="1" dirty="0"/>
              <a:t> </a:t>
            </a:r>
            <a:r>
              <a:rPr lang="en-US" b="1" dirty="0" err="1"/>
              <a:t>tahun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Bercampur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umbi</a:t>
            </a:r>
            <a:r>
              <a:rPr lang="en-US" b="1" dirty="0"/>
              <a:t> </a:t>
            </a:r>
            <a:r>
              <a:rPr lang="en-US" b="1" dirty="0" err="1"/>
              <a:t>konsumsi</a:t>
            </a:r>
            <a:r>
              <a:rPr lang="en-US" b="1" dirty="0"/>
              <a:t> dan </a:t>
            </a:r>
            <a:r>
              <a:rPr lang="en-US" b="1" dirty="0" err="1"/>
              <a:t>umbi</a:t>
            </a:r>
            <a:r>
              <a:rPr lang="en-US" b="1" dirty="0"/>
              <a:t> </a:t>
            </a:r>
            <a:r>
              <a:rPr lang="en-US" b="1" dirty="0" err="1"/>
              <a:t>benih</a:t>
            </a:r>
            <a:r>
              <a:rPr lang="en-US" b="1" dirty="0"/>
              <a:t>, </a:t>
            </a:r>
            <a:r>
              <a:rPr lang="en-US" b="1" dirty="0" err="1"/>
              <a:t>pasokan</a:t>
            </a:r>
            <a:r>
              <a:rPr lang="en-US" b="1" dirty="0"/>
              <a:t> </a:t>
            </a:r>
            <a:r>
              <a:rPr lang="en-US" b="1" dirty="0" err="1"/>
              <a:t>saling</a:t>
            </a:r>
            <a:r>
              <a:rPr lang="en-US" b="1" dirty="0"/>
              <a:t> </a:t>
            </a:r>
            <a:r>
              <a:rPr lang="en-US" b="1" dirty="0" err="1"/>
              <a:t>mempengaruhi</a:t>
            </a:r>
            <a:r>
              <a:rPr lang="en-US" b="1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Produksi</a:t>
            </a:r>
            <a:r>
              <a:rPr lang="en-US" b="1" dirty="0"/>
              <a:t> 9 – 10 ton per </a:t>
            </a:r>
            <a:r>
              <a:rPr lang="en-US" b="1" dirty="0" err="1"/>
              <a:t>hektar</a:t>
            </a:r>
            <a:endParaRPr lang="en-US" b="1" dirty="0"/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98AC3FA3-5B46-9FA6-6DA7-0DAC74AEA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2732" y="2138841"/>
            <a:ext cx="43764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Kebutuhan</a:t>
            </a:r>
            <a:r>
              <a:rPr lang="en-US" b="1" dirty="0"/>
              <a:t> 3-5 kg / 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Dapat </a:t>
            </a:r>
            <a:r>
              <a:rPr lang="en-US" b="1" dirty="0" err="1"/>
              <a:t>disimpan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jangka</a:t>
            </a:r>
            <a:r>
              <a:rPr lang="en-US" b="1" dirty="0"/>
              <a:t> </a:t>
            </a:r>
            <a:r>
              <a:rPr lang="en-US" b="1" dirty="0" err="1"/>
              <a:t>waktu</a:t>
            </a:r>
            <a:r>
              <a:rPr lang="en-US" b="1" dirty="0"/>
              <a:t> &gt; 1 </a:t>
            </a:r>
            <a:r>
              <a:rPr lang="en-US" b="1" dirty="0" err="1"/>
              <a:t>tahun</a:t>
            </a:r>
            <a:r>
              <a:rPr lang="en-US" b="1" dirty="0"/>
              <a:t>,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ada</a:t>
            </a:r>
            <a:r>
              <a:rPr lang="en-US" b="1" dirty="0"/>
              <a:t> masa </a:t>
            </a:r>
            <a:r>
              <a:rPr lang="en-US" b="1" dirty="0" err="1"/>
              <a:t>dormansi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Siklus</a:t>
            </a:r>
            <a:r>
              <a:rPr lang="en-US" b="1" dirty="0"/>
              <a:t> pathogen </a:t>
            </a:r>
            <a:r>
              <a:rPr lang="en-US" b="1" dirty="0" err="1"/>
              <a:t>dapat</a:t>
            </a:r>
            <a:r>
              <a:rPr lang="en-US" b="1" dirty="0"/>
              <a:t> </a:t>
            </a:r>
            <a:r>
              <a:rPr lang="en-US" b="1" dirty="0" err="1"/>
              <a:t>diputus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Usaha </a:t>
            </a:r>
            <a:r>
              <a:rPr lang="en-US" b="1" dirty="0" err="1"/>
              <a:t>umbi</a:t>
            </a:r>
            <a:r>
              <a:rPr lang="en-US" b="1" dirty="0"/>
              <a:t> </a:t>
            </a:r>
            <a:r>
              <a:rPr lang="en-US" b="1" dirty="0" err="1"/>
              <a:t>konsumsi</a:t>
            </a:r>
            <a:r>
              <a:rPr lang="en-US" b="1" dirty="0"/>
              <a:t> dan </a:t>
            </a:r>
            <a:r>
              <a:rPr lang="en-US" b="1" dirty="0" err="1"/>
              <a:t>benih</a:t>
            </a:r>
            <a:r>
              <a:rPr lang="en-US" b="1" dirty="0"/>
              <a:t> </a:t>
            </a:r>
            <a:r>
              <a:rPr lang="en-US" b="1" dirty="0" err="1"/>
              <a:t>terpisah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Potensi</a:t>
            </a:r>
            <a:r>
              <a:rPr lang="en-US" b="1" dirty="0"/>
              <a:t> </a:t>
            </a:r>
            <a:r>
              <a:rPr lang="en-US" b="1" dirty="0" err="1"/>
              <a:t>produksi</a:t>
            </a:r>
            <a:r>
              <a:rPr lang="en-US" b="1" dirty="0"/>
              <a:t> 15-20 ton per ha</a:t>
            </a: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587C60A7-B017-A810-5856-4B988A6773E7}"/>
              </a:ext>
            </a:extLst>
          </p:cNvPr>
          <p:cNvSpPr/>
          <p:nvPr/>
        </p:nvSpPr>
        <p:spPr>
          <a:xfrm rot="16200000">
            <a:off x="6025585" y="2635718"/>
            <a:ext cx="1238917" cy="6567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BB8C67-877A-A97A-CD5D-44EDF6E9AEA0}"/>
              </a:ext>
            </a:extLst>
          </p:cNvPr>
          <p:cNvSpPr txBox="1"/>
          <p:nvPr/>
        </p:nvSpPr>
        <p:spPr>
          <a:xfrm>
            <a:off x="671609" y="585637"/>
            <a:ext cx="8626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Inovasi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Budidaya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dengan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TSS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293662-2643-54FB-8B3A-4FAB3DDDAE3F}"/>
              </a:ext>
            </a:extLst>
          </p:cNvPr>
          <p:cNvSpPr txBox="1"/>
          <p:nvPr/>
        </p:nvSpPr>
        <p:spPr>
          <a:xfrm>
            <a:off x="671609" y="1528050"/>
            <a:ext cx="520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Budidaya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dg Umbi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42FDC-59CA-4E6E-AD75-0F2D579DF2A9}"/>
              </a:ext>
            </a:extLst>
          </p:cNvPr>
          <p:cNvSpPr txBox="1"/>
          <p:nvPr/>
        </p:nvSpPr>
        <p:spPr>
          <a:xfrm>
            <a:off x="6929798" y="1528050"/>
            <a:ext cx="520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Budidaya</a:t>
            </a:r>
            <a:r>
              <a:rPr lang="en-US" sz="28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 dg TSS</a:t>
            </a:r>
            <a:endParaRPr kumimoji="0" lang="en-US" sz="28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51F83-EC20-0844-3338-8EDE0F75E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809" y="6139668"/>
            <a:ext cx="12150381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DD77741C-0AE0-9A5C-FE50-2F8F5639BAC9}"/>
              </a:ext>
            </a:extLst>
          </p:cNvPr>
          <p:cNvSpPr/>
          <p:nvPr/>
        </p:nvSpPr>
        <p:spPr>
          <a:xfrm>
            <a:off x="0" y="-1"/>
            <a:ext cx="12192000" cy="9536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pic>
        <p:nvPicPr>
          <p:cNvPr id="5" name="Picture 3" descr="C:\Documents and Settings\compaq\Desktop\peta-provinsi-jateng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3CCFF"/>
              </a:clrFrom>
              <a:clrTo>
                <a:srgbClr val="A3CCFF">
                  <a:alpha val="0"/>
                </a:srgbClr>
              </a:clrTo>
            </a:clrChange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3443" b="23028"/>
          <a:stretch/>
        </p:blipFill>
        <p:spPr bwMode="auto">
          <a:xfrm>
            <a:off x="307975" y="1150492"/>
            <a:ext cx="11884025" cy="556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204582" y="191622"/>
            <a:ext cx="117895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d-ID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Vector hand-drawn banner with ginger root, slices pieces, powder, leaves  and flower isolated on dark brown background. Vector healthy illustration  for shop, market, book, emblem, menu, label. - Buy this stock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AutoShape 12" descr="https://jamupedia.com/wp-content/uploads/2020/02/gambar-slide_kencur2-1-289x3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3CB0E1ED-768D-92DF-E85F-B6211E680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189626"/>
            <a:ext cx="5902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sv-SE" alt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PENGEMBANGAN KAWASAN BAWANG MERAH TSS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9F0286-1BEA-5443-5767-68E65EF12E16}"/>
              </a:ext>
            </a:extLst>
          </p:cNvPr>
          <p:cNvSpPr txBox="1"/>
          <p:nvPr/>
        </p:nvSpPr>
        <p:spPr>
          <a:xfrm>
            <a:off x="612775" y="1296639"/>
            <a:ext cx="3745660" cy="1600438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Bantuan per Ha: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Benih TSS 3 Kg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Alat Semai  MOF 3 buah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Plastik UV  </a:t>
            </a:r>
            <a:r>
              <a:rPr lang="id-ID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roll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Tray  </a:t>
            </a:r>
            <a:r>
              <a:rPr lang="en-US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390 </a:t>
            </a: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buah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 Tanam Tricho 500 Kg</a:t>
            </a:r>
            <a:endParaRPr lang="id-ID" sz="1400" b="1" dirty="0">
              <a:ln w="22225">
                <a:noFill/>
                <a:prstDash val="solid"/>
              </a:ln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As. humat 1</a:t>
            </a:r>
            <a:r>
              <a:rPr lang="en-US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id-ID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sachet</a:t>
            </a:r>
            <a:endParaRPr lang="sv-SE" sz="1400" b="1" dirty="0">
              <a:ln w="22225">
                <a:noFill/>
                <a:prstDash val="solid"/>
              </a:ln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958CE3F-52AC-234C-FCA3-9C8F23F17A24}"/>
              </a:ext>
            </a:extLst>
          </p:cNvPr>
          <p:cNvSpPr txBox="1"/>
          <p:nvPr/>
        </p:nvSpPr>
        <p:spPr>
          <a:xfrm>
            <a:off x="487229" y="534611"/>
            <a:ext cx="9229659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TAHAP 1 (2024-2025)  &gt;&gt; PENGUATAN NURSERY</a:t>
            </a:r>
            <a:endParaRPr lang="sv-SE" sz="1400" b="1" dirty="0">
              <a:ln w="22225">
                <a:noFill/>
                <a:prstDash val="solid"/>
              </a:ln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CB2BC2-D08F-1D5F-9504-DB433BB18C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605720"/>
              </p:ext>
            </p:extLst>
          </p:nvPr>
        </p:nvGraphicFramePr>
        <p:xfrm>
          <a:off x="5256438" y="3112739"/>
          <a:ext cx="6245133" cy="34139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0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7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668">
                  <a:extLst>
                    <a:ext uri="{9D8B030D-6E8A-4147-A177-3AD203B41FA5}">
                      <a16:colId xmlns:a16="http://schemas.microsoft.com/office/drawing/2014/main" val="3150646597"/>
                    </a:ext>
                  </a:extLst>
                </a:gridCol>
              </a:tblGrid>
              <a:tr h="266805">
                <a:tc>
                  <a:txBody>
                    <a:bodyPr/>
                    <a:lstStyle/>
                    <a:p>
                      <a:r>
                        <a:rPr lang="id-ID" sz="1800" b="1" dirty="0"/>
                        <a:t>No</a:t>
                      </a:r>
                    </a:p>
                  </a:txBody>
                  <a:tcPr marL="91453" marR="9145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KABUPATEN</a:t>
                      </a:r>
                      <a:endParaRPr lang="id-ID" sz="1800" b="1" dirty="0"/>
                    </a:p>
                  </a:txBody>
                  <a:tcPr marL="91453" marR="9145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800" b="1" dirty="0"/>
                        <a:t>Vol</a:t>
                      </a:r>
                      <a:r>
                        <a:rPr lang="en-US" sz="1800" b="1" baseline="0" dirty="0"/>
                        <a:t> </a:t>
                      </a:r>
                      <a:r>
                        <a:rPr lang="id-ID" sz="1800" b="1" dirty="0"/>
                        <a:t>(Ha)</a:t>
                      </a:r>
                    </a:p>
                  </a:txBody>
                  <a:tcPr marL="91453" marR="9145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KT</a:t>
                      </a:r>
                      <a:endParaRPr lang="id-ID" sz="1800" b="1" dirty="0"/>
                    </a:p>
                  </a:txBody>
                  <a:tcPr marL="91453" marR="91453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id-ID" sz="1400" b="0" dirty="0"/>
                        <a:t>1.</a:t>
                      </a: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Boyolali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id-ID" sz="1400" b="0" dirty="0"/>
                        <a:t>2.</a:t>
                      </a: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Cilacap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3.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Demak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4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Kendal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5.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Klaten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6.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Semarang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7.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Wonogiri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8.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Batang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23206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9.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478717"/>
                  </a:ext>
                </a:extLst>
              </a:tr>
              <a:tr h="222354">
                <a:tc>
                  <a:txBody>
                    <a:bodyPr/>
                    <a:lstStyle/>
                    <a:p>
                      <a:r>
                        <a:rPr lang="en-US" sz="1400" b="0" dirty="0"/>
                        <a:t>10.</a:t>
                      </a:r>
                      <a:endParaRPr lang="id-ID" sz="1400" b="0" dirty="0"/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Banyumas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3" marR="91453" marT="45730" marB="457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8042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D41D69-3EAE-4A1B-4042-E42109C8A15B}"/>
              </a:ext>
            </a:extLst>
          </p:cNvPr>
          <p:cNvSpPr txBox="1"/>
          <p:nvPr/>
        </p:nvSpPr>
        <p:spPr>
          <a:xfrm>
            <a:off x="5205638" y="1789081"/>
            <a:ext cx="4404677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TAHUN 2024 : </a:t>
            </a: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HA (6 Kab, 6 POKTAN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DDA33-E307-C4F0-5529-08C185A9F2B1}"/>
              </a:ext>
            </a:extLst>
          </p:cNvPr>
          <p:cNvSpPr txBox="1"/>
          <p:nvPr/>
        </p:nvSpPr>
        <p:spPr>
          <a:xfrm>
            <a:off x="5180491" y="2497798"/>
            <a:ext cx="4404677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TAHUN 2025 : </a:t>
            </a:r>
            <a:r>
              <a:rPr lang="sv-SE" sz="1400" b="1" dirty="0">
                <a:ln w="22225">
                  <a:noFill/>
                  <a:prstDash val="solid"/>
                </a:ln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HA (10 Kab, 12 POKTAN</a:t>
            </a:r>
          </a:p>
        </p:txBody>
      </p:sp>
      <p:pic>
        <p:nvPicPr>
          <p:cNvPr id="1026" name="Picture 2" descr="Benih bawang merah hibrida Maserati 500gr(-+170.000 butir) expaid bulan 05  2026">
            <a:extLst>
              <a:ext uri="{FF2B5EF4-FFF2-40B4-BE49-F238E27FC236}">
                <a16:creationId xmlns:a16="http://schemas.microsoft.com/office/drawing/2014/main" id="{830965A8-91B6-186D-6D98-84FA8E07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56074"/>
            <a:ext cx="1524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0C544E-6779-A1BB-73D5-45E81B67D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670" y="3924064"/>
            <a:ext cx="1783444" cy="1783444"/>
          </a:xfrm>
          <a:prstGeom prst="rect">
            <a:avLst/>
          </a:prstGeom>
        </p:spPr>
      </p:pic>
      <p:pic>
        <p:nvPicPr>
          <p:cNvPr id="1028" name="Picture 4" descr="Alat Semai Bawang Merah TSS (MOF)">
            <a:extLst>
              <a:ext uri="{FF2B5EF4-FFF2-40B4-BE49-F238E27FC236}">
                <a16:creationId xmlns:a16="http://schemas.microsoft.com/office/drawing/2014/main" id="{D78D7731-429C-5817-C80E-61251426D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56" y="3256074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482CF6-38B9-E42F-7A04-C1B964A49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1123" y="4605392"/>
            <a:ext cx="1618458" cy="1618458"/>
          </a:xfrm>
          <a:prstGeom prst="rect">
            <a:avLst/>
          </a:prstGeom>
        </p:spPr>
      </p:pic>
      <p:sp>
        <p:nvSpPr>
          <p:cNvPr id="25" name="AutoShape 12">
            <a:extLst>
              <a:ext uri="{FF2B5EF4-FFF2-40B4-BE49-F238E27FC236}">
                <a16:creationId xmlns:a16="http://schemas.microsoft.com/office/drawing/2014/main" id="{779A010E-43A9-921F-71E5-F68AF49379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6D0DD7E-D4E5-7B3A-D8D7-8FB1FBA03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23" y="4526118"/>
            <a:ext cx="1451638" cy="20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4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7A8FF7-2D1A-F7A5-3B12-CAF9C3F5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952" y="81894"/>
            <a:ext cx="703088" cy="732299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644B00-F534-3584-5A50-625C50E57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111502"/>
              </p:ext>
            </p:extLst>
          </p:nvPr>
        </p:nvGraphicFramePr>
        <p:xfrm>
          <a:off x="3182462" y="940866"/>
          <a:ext cx="8548990" cy="5587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4899">
                  <a:extLst>
                    <a:ext uri="{9D8B030D-6E8A-4147-A177-3AD203B41FA5}">
                      <a16:colId xmlns:a16="http://schemas.microsoft.com/office/drawing/2014/main" val="3194357305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4124159786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727336512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3440692043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4027061716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2409409034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3893979757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1562182129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3933292239"/>
                    </a:ext>
                  </a:extLst>
                </a:gridCol>
                <a:gridCol w="854899">
                  <a:extLst>
                    <a:ext uri="{9D8B030D-6E8A-4147-A177-3AD203B41FA5}">
                      <a16:colId xmlns:a16="http://schemas.microsoft.com/office/drawing/2014/main" val="4184331875"/>
                    </a:ext>
                  </a:extLst>
                </a:gridCol>
              </a:tblGrid>
              <a:tr h="6207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OKT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094820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224603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604357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824645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240581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467095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563265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58609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892524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8ED2C65A-4EC1-FD2B-297F-FDF73A2B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71290" y="3252332"/>
            <a:ext cx="993874" cy="828228"/>
          </a:xfrm>
          <a:prstGeom prst="rect">
            <a:avLst/>
          </a:prstGeom>
        </p:spPr>
      </p:pic>
      <p:pic>
        <p:nvPicPr>
          <p:cNvPr id="12292" name="Picture 4" descr="Shopping Icon Icons - Free SVG &amp; PNG Shopping Icon Images - Noun Project">
            <a:extLst>
              <a:ext uri="{FF2B5EF4-FFF2-40B4-BE49-F238E27FC236}">
                <a16:creationId xmlns:a16="http://schemas.microsoft.com/office/drawing/2014/main" id="{21AA2FE3-D766-9E84-9BD9-8EABA868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53" y="1584070"/>
            <a:ext cx="630401" cy="63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B1D4632-5767-3E3C-3500-FAB590684F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15421" y="2751530"/>
            <a:ext cx="988873" cy="657757"/>
          </a:xfrm>
          <a:prstGeom prst="rect">
            <a:avLst/>
          </a:prstGeom>
        </p:spPr>
      </p:pic>
      <p:pic>
        <p:nvPicPr>
          <p:cNvPr id="12294" name="Picture 6" descr="Plant Basic Miscellany Lineal icon">
            <a:extLst>
              <a:ext uri="{FF2B5EF4-FFF2-40B4-BE49-F238E27FC236}">
                <a16:creationId xmlns:a16="http://schemas.microsoft.com/office/drawing/2014/main" id="{9BF7E85B-AA33-051D-AC14-9213E3A1A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291" y="3911903"/>
            <a:ext cx="713362" cy="7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A197D04-F6E5-E090-3B86-9D62100DB6C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3177" y="2120975"/>
            <a:ext cx="720914" cy="72091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EAA62A-9049-80FE-E11D-C960A587D2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14799" y="5435081"/>
            <a:ext cx="517703" cy="517703"/>
          </a:xfrm>
          <a:prstGeom prst="rect">
            <a:avLst/>
          </a:prstGeom>
        </p:spPr>
      </p:pic>
      <p:pic>
        <p:nvPicPr>
          <p:cNvPr id="12296" name="Picture 8" descr="shallot Icon - Free PNG &amp; SVG 3980071 - Noun Project">
            <a:extLst>
              <a:ext uri="{FF2B5EF4-FFF2-40B4-BE49-F238E27FC236}">
                <a16:creationId xmlns:a16="http://schemas.microsoft.com/office/drawing/2014/main" id="{D0642B61-F3B7-12B8-4A6D-9D097DC8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077" y="4268584"/>
            <a:ext cx="1186100" cy="11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ulti Level Marketing Icons - Free SVG &amp; PNG Multi Level Marketing Images -  Noun Project">
            <a:extLst>
              <a:ext uri="{FF2B5EF4-FFF2-40B4-BE49-F238E27FC236}">
                <a16:creationId xmlns:a16="http://schemas.microsoft.com/office/drawing/2014/main" id="{DD1CA5C1-1F27-8F02-3BB5-774F9F27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612" y="5870295"/>
            <a:ext cx="814075" cy="8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3D21A1-B6AC-377E-0EED-91373FF7B33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25046" y="7235132"/>
            <a:ext cx="3351963" cy="2193345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020AF7B-37B1-7284-E4E3-8DB06C19C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512372"/>
              </p:ext>
            </p:extLst>
          </p:nvPr>
        </p:nvGraphicFramePr>
        <p:xfrm>
          <a:off x="267899" y="940866"/>
          <a:ext cx="2829826" cy="574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826">
                  <a:extLst>
                    <a:ext uri="{9D8B030D-6E8A-4147-A177-3AD203B41FA5}">
                      <a16:colId xmlns:a16="http://schemas.microsoft.com/office/drawing/2014/main" val="3194357305"/>
                    </a:ext>
                  </a:extLst>
                </a:gridCol>
              </a:tblGrid>
              <a:tr h="620783">
                <a:tc>
                  <a:txBody>
                    <a:bodyPr/>
                    <a:lstStyle/>
                    <a:p>
                      <a:r>
                        <a:rPr lang="en-US" sz="1500" b="1" dirty="0"/>
                        <a:t>Milestone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2094820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Pengadaan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Barang</a:t>
                      </a:r>
                      <a:endParaRPr lang="en-US" sz="15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7224603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Penyerahan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Bantuan</a:t>
                      </a:r>
                      <a:endParaRPr lang="en-US" sz="15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9604357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Bimtek</a:t>
                      </a:r>
                      <a:r>
                        <a:rPr lang="en-US" sz="1500" b="1" dirty="0"/>
                        <a:t> dan </a:t>
                      </a:r>
                      <a:r>
                        <a:rPr lang="en-US" sz="1500" b="1" dirty="0" err="1"/>
                        <a:t>Pelatihan</a:t>
                      </a:r>
                      <a:endParaRPr lang="en-US" sz="15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1824645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Pembuatan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Persemaian</a:t>
                      </a:r>
                      <a:endParaRPr lang="en-US" sz="15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3240581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Penanaman</a:t>
                      </a:r>
                      <a:endParaRPr lang="en-US" sz="15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467095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Panen</a:t>
                      </a:r>
                      <a:endParaRPr lang="en-US" sz="15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2563265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Penyusunan</a:t>
                      </a:r>
                      <a:r>
                        <a:rPr lang="en-US" sz="1500" b="1" dirty="0"/>
                        <a:t> AEU</a:t>
                      </a:r>
                    </a:p>
                    <a:p>
                      <a:r>
                        <a:rPr lang="en-US" sz="1500" b="1" dirty="0"/>
                        <a:t>Dan </a:t>
                      </a:r>
                      <a:r>
                        <a:rPr lang="en-US" sz="1500" b="1" dirty="0" err="1"/>
                        <a:t>Pedoman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Budidaya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b="1" dirty="0" err="1"/>
                        <a:t>Sepesifik</a:t>
                      </a:r>
                      <a:r>
                        <a:rPr lang="en-US" sz="1500" b="1" dirty="0"/>
                        <a:t> Lokasi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158609"/>
                  </a:ext>
                </a:extLst>
              </a:tr>
              <a:tr h="620783">
                <a:tc>
                  <a:txBody>
                    <a:bodyPr/>
                    <a:lstStyle/>
                    <a:p>
                      <a:r>
                        <a:rPr lang="en-US" sz="1500" b="1" dirty="0" err="1"/>
                        <a:t>Pemasaran</a:t>
                      </a:r>
                      <a:r>
                        <a:rPr lang="en-US" sz="1500" b="1" dirty="0"/>
                        <a:t> Hasil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89252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B00F5AA-8B6F-D654-3429-E056C84757AD}"/>
              </a:ext>
            </a:extLst>
          </p:cNvPr>
          <p:cNvSpPr txBox="1"/>
          <p:nvPr/>
        </p:nvSpPr>
        <p:spPr>
          <a:xfrm>
            <a:off x="3501950" y="318189"/>
            <a:ext cx="413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RENCANA PELAKSANAAN KEGIATAN 2025</a:t>
            </a:r>
          </a:p>
        </p:txBody>
      </p:sp>
      <p:pic>
        <p:nvPicPr>
          <p:cNvPr id="2" name="Picture 6" descr="Plant Basic Miscellany Lineal icon">
            <a:extLst>
              <a:ext uri="{FF2B5EF4-FFF2-40B4-BE49-F238E27FC236}">
                <a16:creationId xmlns:a16="http://schemas.microsoft.com/office/drawing/2014/main" id="{47DADC21-4DBA-96D5-17AC-88F89109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64" y="3911903"/>
            <a:ext cx="713362" cy="7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B3CA4-5122-8852-AE26-B1D4E3D495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37590" y="3274876"/>
            <a:ext cx="993874" cy="8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5351</TotalTime>
  <Words>749</Words>
  <Application>Microsoft Office PowerPoint</Application>
  <PresentationFormat>Widescreen</PresentationFormat>
  <Paragraphs>179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Nirmala UI</vt:lpstr>
      <vt:lpstr>Verdana</vt:lpstr>
      <vt:lpstr>Office Theme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LENOVO K2ID</cp:lastModifiedBy>
  <cp:revision>251</cp:revision>
  <cp:lastPrinted>2024-01-19T00:12:51Z</cp:lastPrinted>
  <dcterms:created xsi:type="dcterms:W3CDTF">2020-12-07T21:45:47Z</dcterms:created>
  <dcterms:modified xsi:type="dcterms:W3CDTF">2025-09-25T02:49:55Z</dcterms:modified>
</cp:coreProperties>
</file>